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6" r:id="rId2"/>
    <p:sldId id="395" r:id="rId3"/>
    <p:sldId id="398" r:id="rId4"/>
    <p:sldId id="397" r:id="rId5"/>
    <p:sldId id="396" r:id="rId6"/>
    <p:sldId id="400" r:id="rId7"/>
    <p:sldId id="402" r:id="rId8"/>
    <p:sldId id="401" r:id="rId9"/>
    <p:sldId id="399" r:id="rId10"/>
    <p:sldId id="403" r:id="rId11"/>
    <p:sldId id="404" r:id="rId12"/>
    <p:sldId id="387" r:id="rId13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0033"/>
    <a:srgbClr val="B4002B"/>
    <a:srgbClr val="0033CC"/>
    <a:srgbClr val="0066CC"/>
    <a:srgbClr val="FFFF00"/>
    <a:srgbClr val="C0283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18"/>
      </p:cViewPr>
      <p:guideLst>
        <p:guide orient="horz" pos="206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46666416-73E7-4D21-86C2-A2E2AF3FA83A}" type="datetimeFigureOut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561424EA-D9DF-4D2C-B2C5-73B262E24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13B75D6-95BF-498E-956D-B439E741C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51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9F13-ED84-4467-BBF1-69BD6F9F390E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F443-D7AB-4BD1-9E5B-B3DB4AD60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6537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43CF-EEC4-4FE3-8D46-352C683B93A6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CC73B-68F4-4255-BF07-567348D65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38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14478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1800" y="228600"/>
            <a:ext cx="4191000" cy="5181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A2CB-E84B-44A3-B26E-CFC9ADCE9B91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2242-2CB0-479B-9B08-995FDF007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417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791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00400" y="1600200"/>
            <a:ext cx="5257800" cy="38100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87608-0ECB-4636-A94E-6057B9CE850D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FA67-5FCC-4245-BC90-C6C2B7341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270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E6D57-60CA-4B9E-93FC-2C90864A6A65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9C3B-2B7C-4747-B4AD-DB908ED90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815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6DCC-7B3A-41D9-89F6-E13D1D5F27AA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1AA99-D3ED-4C0B-A833-AD1E629CA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587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600200"/>
            <a:ext cx="2552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500" y="1600200"/>
            <a:ext cx="2552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F1DE-B1B1-4A11-9739-EA4642CA1EE0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DF600-EA4D-4EC9-9A21-FDDC51D7D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3497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7A549-2FE1-4CB4-B71C-CF77D5491EA7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D5D2-CB96-4CB2-87A8-FC822A84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1419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4168-A142-4C65-90B0-3C1110764474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25FC-1D73-4136-AE44-7AEADD8EC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072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09BF-6061-476C-A9EC-2CBC0DB4D3A1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98945-453D-48C9-AD52-70827ABB5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03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36CB6-F771-40B6-B28B-2AD0B21813CC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998E-FE50-42F3-96C0-A79546E99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16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36BD1-19FE-4802-ABE1-AB2D73F0D30F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21DE-3163-4AF1-8C43-EFB687BAA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89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2286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0" y="1600200"/>
            <a:ext cx="525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9904B24-E7CB-405A-9FB9-3741D6E04554}" type="datetime1">
              <a:rPr lang="en-US"/>
              <a:pPr>
                <a:defRPr/>
              </a:pPr>
              <a:t>12/19/2015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0003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D0003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8260BAE1-7161-43E5-BE7B-63292C45A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20031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8002F"/>
        </a:buClr>
        <a:buChar char="|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leton.ca/mpnl" TargetMode="External"/><Relationship Id="rId2" Type="http://schemas.openxmlformats.org/officeDocument/2006/relationships/hyperlink" Target="mailto:Susan.phillips@carleton.c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C2D5.D18635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Microsoft_PowerPoint1.sld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C2D5.D18635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8"/>
          <p:cNvSpPr>
            <a:spLocks noGrp="1"/>
          </p:cNvSpPr>
          <p:nvPr>
            <p:ph type="title"/>
          </p:nvPr>
        </p:nvSpPr>
        <p:spPr>
          <a:xfrm>
            <a:off x="971600" y="4725144"/>
            <a:ext cx="7772400" cy="1362075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rgbClr val="B4002B"/>
                </a:solidFill>
              </a:rPr>
              <a:t>Susan Phillips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B1F3B0F-66C2-4DFB-8039-0EFCC9189AC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0" y="6581775"/>
            <a:ext cx="1524000" cy="228600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</a:rPr>
              <a:t>page </a:t>
            </a:r>
            <a:fld id="{C721E545-2B36-450B-90B1-EB9D9D6A1C2C}" type="slidenum">
              <a:rPr lang="en-US" sz="800">
                <a:solidFill>
                  <a:schemeClr val="bg1"/>
                </a:solidFill>
                <a:latin typeface="+mn-lt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8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0" y="6581775"/>
            <a:ext cx="1524000" cy="228600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</a:rPr>
              <a:t>page </a:t>
            </a:r>
            <a:fld id="{D52C1275-25A0-4B18-AE76-A229BD013D50}" type="slidenum">
              <a:rPr lang="en-US" sz="800">
                <a:solidFill>
                  <a:schemeClr val="bg1"/>
                </a:solidFill>
                <a:latin typeface="+mn-lt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8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body" idx="1"/>
          </p:nvPr>
        </p:nvSpPr>
        <p:spPr>
          <a:xfrm>
            <a:off x="323528" y="1844825"/>
            <a:ext cx="8352928" cy="1872208"/>
          </a:xfrm>
        </p:spPr>
        <p:txBody>
          <a:bodyPr/>
          <a:lstStyle/>
          <a:p>
            <a:pPr marL="0" lvl="1" indent="0" algn="ctr">
              <a:buNone/>
            </a:pPr>
            <a:r>
              <a:rPr lang="en-CA" sz="3200" b="1" dirty="0" smtClean="0"/>
              <a:t>Matchmakers, Mediators, </a:t>
            </a:r>
            <a:r>
              <a:rPr lang="en-CA" sz="3200" b="1" dirty="0" smtClean="0"/>
              <a:t>Marionettes?</a:t>
            </a:r>
            <a:endParaRPr lang="en-CA" sz="3200" b="1" dirty="0" smtClean="0"/>
          </a:p>
          <a:p>
            <a:pPr marL="0" lvl="1" indent="0" algn="ctr">
              <a:buNone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Foundations as Intermediaries in Cross-sector Collaborations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smtClean="0"/>
              <a:t>Comparisons</a:t>
            </a:r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607434"/>
              </p:ext>
            </p:extLst>
          </p:nvPr>
        </p:nvGraphicFramePr>
        <p:xfrm>
          <a:off x="395537" y="1916832"/>
          <a:ext cx="8280918" cy="4512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0306"/>
                <a:gridCol w="2760306"/>
                <a:gridCol w="2760306"/>
              </a:tblGrid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Turbulent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Stable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Largest</a:t>
                      </a:r>
                      <a:endParaRPr lang="en-CA" sz="28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en-CA" dirty="0" smtClean="0"/>
                        <a:t>Anchor-like:</a:t>
                      </a:r>
                      <a:r>
                        <a:rPr lang="en-CA" baseline="0" dirty="0" smtClean="0"/>
                        <a:t> impact investing + community development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Traditional </a:t>
                      </a:r>
                      <a:r>
                        <a:rPr lang="en-CA" dirty="0" err="1" smtClean="0"/>
                        <a:t>grantmakers</a:t>
                      </a:r>
                      <a:endParaRPr lang="en-CA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CA" dirty="0" smtClean="0"/>
                        <a:t>Distinctive</a:t>
                      </a:r>
                      <a:r>
                        <a:rPr lang="en-CA" baseline="0" dirty="0" smtClean="0"/>
                        <a:t> to place and CF size:</a:t>
                      </a:r>
                    </a:p>
                    <a:p>
                      <a:endParaRPr lang="en-CA" dirty="0"/>
                    </a:p>
                    <a:p>
                      <a:r>
                        <a:rPr lang="en-CA" dirty="0" smtClean="0"/>
                        <a:t>Toronto: Knowledge</a:t>
                      </a:r>
                      <a:r>
                        <a:rPr lang="en-CA" baseline="0" dirty="0" smtClean="0"/>
                        <a:t> Centre; Enabler; Mediator; Catalyst</a:t>
                      </a:r>
                      <a:endParaRPr lang="en-CA" dirty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Vancouver:</a:t>
                      </a:r>
                      <a:r>
                        <a:rPr lang="en-CA" baseline="0" dirty="0" smtClean="0"/>
                        <a:t> from ‘doer to donor’ (and banker)</a:t>
                      </a:r>
                      <a:endParaRPr lang="en-CA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en-CA" dirty="0" smtClean="0"/>
                        <a:t>Catalysts +</a:t>
                      </a:r>
                      <a:r>
                        <a:rPr lang="en-CA" baseline="0" dirty="0" smtClean="0"/>
                        <a:t> Stewards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Supporters </a:t>
                      </a:r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en-CA" dirty="0" smtClean="0"/>
                        <a:t>Collaboration with City</a:t>
                      </a:r>
                      <a:r>
                        <a:rPr lang="en-CA" baseline="0" dirty="0" smtClean="0"/>
                        <a:t> + United Way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Collaborations small,</a:t>
                      </a:r>
                      <a:r>
                        <a:rPr lang="en-CA" baseline="0" dirty="0" smtClean="0"/>
                        <a:t> project-based</a:t>
                      </a:r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r>
                        <a:rPr lang="en-CA" baseline="30000" dirty="0" smtClean="0"/>
                        <a:t>rd</a:t>
                      </a:r>
                      <a:r>
                        <a:rPr lang="en-CA" dirty="0" smtClean="0"/>
                        <a:t>: focused</a:t>
                      </a:r>
                      <a:r>
                        <a:rPr lang="en-CA" baseline="0" dirty="0" smtClean="0"/>
                        <a:t> on most troubled neighbourhood; large scale collaboration as Supporter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49C3B-2B7C-4747-B4AD-DB908ED903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8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3810000"/>
          </a:xfrm>
        </p:spPr>
        <p:txBody>
          <a:bodyPr/>
          <a:lstStyle/>
          <a:p>
            <a:r>
              <a:rPr lang="en-CA" dirty="0" smtClean="0"/>
              <a:t>Collaborations: consider intermediaries / examine the formation process</a:t>
            </a:r>
          </a:p>
          <a:p>
            <a:endParaRPr lang="en-CA" dirty="0"/>
          </a:p>
          <a:p>
            <a:r>
              <a:rPr lang="en-CA" dirty="0" smtClean="0"/>
              <a:t>CF roles are responsive to context + </a:t>
            </a:r>
            <a:r>
              <a:rPr lang="en-CA" u="sng" dirty="0" smtClean="0"/>
              <a:t>leadership</a:t>
            </a:r>
          </a:p>
          <a:p>
            <a:endParaRPr lang="en-CA" dirty="0"/>
          </a:p>
          <a:p>
            <a:r>
              <a:rPr lang="en-CA" sz="2400" dirty="0" smtClean="0"/>
              <a:t>Most are </a:t>
            </a:r>
            <a:r>
              <a:rPr lang="en-CA" sz="2400" dirty="0" err="1" smtClean="0"/>
              <a:t>grantmakers</a:t>
            </a:r>
            <a:r>
              <a:rPr lang="en-CA" sz="2400" dirty="0" smtClean="0"/>
              <a:t> and enablers: support</a:t>
            </a:r>
            <a:endParaRPr lang="en-CA" sz="2400" dirty="0"/>
          </a:p>
          <a:p>
            <a:r>
              <a:rPr lang="en-CA" sz="2400" dirty="0" smtClean="0"/>
              <a:t>Catalysts as Goldilocks: need size but not too large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49C3B-2B7C-4747-B4AD-DB908ED903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98945-453D-48C9-AD52-70827ABB5B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7664" y="2348880"/>
            <a:ext cx="6400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hlinkClick r:id="rId2"/>
              </a:rPr>
              <a:t>Susan.phillips@carleton.ca</a:t>
            </a:r>
            <a:endParaRPr lang="en-CA" sz="3200" b="1" dirty="0" smtClean="0">
              <a:solidFill>
                <a:srgbClr val="C00000"/>
              </a:solidFill>
            </a:endParaRPr>
          </a:p>
          <a:p>
            <a:pPr algn="ctr"/>
            <a:endParaRPr lang="en-CA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CA" sz="3200" b="1" dirty="0" smtClean="0">
                <a:solidFill>
                  <a:srgbClr val="C00000"/>
                </a:solidFill>
                <a:hlinkClick r:id="rId3"/>
              </a:rPr>
              <a:t>www.carleton.ca/mpnl</a:t>
            </a:r>
            <a:endParaRPr lang="en-CA" sz="3200" b="1" dirty="0" smtClean="0">
              <a:solidFill>
                <a:srgbClr val="C00000"/>
              </a:solidFill>
            </a:endParaRPr>
          </a:p>
          <a:p>
            <a:pPr algn="ctr"/>
            <a:endParaRPr lang="en-CA" sz="3200" dirty="0">
              <a:solidFill>
                <a:srgbClr val="C00000"/>
              </a:solidFill>
            </a:endParaRPr>
          </a:p>
          <a:p>
            <a:endParaRPr lang="en-C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1886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b="1" dirty="0" smtClean="0">
                <a:solidFill>
                  <a:schemeClr val="bg1"/>
                </a:solidFill>
              </a:rPr>
              <a:t>Thank you</a:t>
            </a:r>
            <a:endParaRPr lang="en-C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600200"/>
            <a:ext cx="7990656" cy="3810000"/>
          </a:xfrm>
        </p:spPr>
        <p:txBody>
          <a:bodyPr/>
          <a:lstStyle/>
          <a:p>
            <a:r>
              <a:rPr lang="en-CA" dirty="0" smtClean="0"/>
              <a:t>Goal: </a:t>
            </a:r>
            <a:r>
              <a:rPr lang="en-CA" b="0" dirty="0" smtClean="0"/>
              <a:t>examine roles of community foundations as intermediaries in cross-sector collaborations</a:t>
            </a:r>
          </a:p>
          <a:p>
            <a:endParaRPr lang="en-CA" b="0" dirty="0" smtClean="0"/>
          </a:p>
          <a:p>
            <a:r>
              <a:rPr lang="en-CA" b="0" dirty="0" smtClean="0"/>
              <a:t>In theory, well-placed as intermediaries (and collaborators): </a:t>
            </a:r>
            <a:r>
              <a:rPr lang="en-CA" sz="2400" b="0" dirty="0" smtClean="0"/>
              <a:t>embedded, hybrid, business leaders on boards, under pressure to reinvent themselves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1AA99-D3ED-4C0B-A833-AD1E629CA4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7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7990656" cy="3810000"/>
          </a:xfrm>
        </p:spPr>
        <p:txBody>
          <a:bodyPr/>
          <a:lstStyle/>
          <a:p>
            <a:r>
              <a:rPr lang="en-CA" sz="3600" dirty="0" smtClean="0"/>
              <a:t>Early adopters; </a:t>
            </a:r>
            <a:r>
              <a:rPr lang="en-CA" sz="3600" b="1" dirty="0" smtClean="0"/>
              <a:t>2</a:t>
            </a:r>
            <a:r>
              <a:rPr lang="en-CA" sz="3600" b="1" baseline="30000" dirty="0" smtClean="0"/>
              <a:t>nd</a:t>
            </a:r>
            <a:r>
              <a:rPr lang="en-CA" sz="3600" b="1" dirty="0" smtClean="0"/>
              <a:t> largest to the US; greater coverage</a:t>
            </a:r>
          </a:p>
          <a:p>
            <a:pPr marL="0" indent="0">
              <a:buNone/>
            </a:pPr>
            <a:endParaRPr lang="en-CA" sz="3600" b="1" dirty="0" smtClean="0"/>
          </a:p>
          <a:p>
            <a:r>
              <a:rPr lang="en-CA" sz="3600" dirty="0" smtClean="0"/>
              <a:t>Study of (7) paired comparisons:</a:t>
            </a:r>
          </a:p>
          <a:p>
            <a:pPr lvl="1"/>
            <a:r>
              <a:rPr lang="en-CA" b="1" dirty="0" smtClean="0"/>
              <a:t>3 in ‘turbulent’ environments</a:t>
            </a:r>
          </a:p>
          <a:p>
            <a:pPr lvl="1"/>
            <a:r>
              <a:rPr lang="en-CA" b="1" dirty="0" smtClean="0"/>
              <a:t>2 in stable environments </a:t>
            </a:r>
          </a:p>
          <a:p>
            <a:pPr lvl="1"/>
            <a:r>
              <a:rPr lang="en-CA" b="1" dirty="0" smtClean="0"/>
              <a:t>2 in largest cities</a:t>
            </a:r>
          </a:p>
          <a:p>
            <a:endParaRPr lang="en-CA" b="1" dirty="0"/>
          </a:p>
          <a:p>
            <a:endParaRPr lang="en-CA" b="1" dirty="0" smtClean="0"/>
          </a:p>
        </p:txBody>
      </p:sp>
      <p:pic>
        <p:nvPicPr>
          <p:cNvPr id="4" name="Picture 3" descr="cid:image001.png@01CFC2D5.D186359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" y="6364260"/>
            <a:ext cx="2700000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0627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49C3B-2B7C-4747-B4AD-DB908ED903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331506"/>
              </p:ext>
            </p:extLst>
          </p:nvPr>
        </p:nvGraphicFramePr>
        <p:xfrm>
          <a:off x="539552" y="1412776"/>
          <a:ext cx="8280920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lide" r:id="rId4" imgW="3860340" imgH="2895475" progId="PowerPoint.Slide.12">
                  <p:embed/>
                </p:oleObj>
              </mc:Choice>
              <mc:Fallback>
                <p:oleObj name="Slide" r:id="rId4" imgW="3860340" imgH="2895475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412776"/>
                        <a:ext cx="8280920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369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49C3B-2B7C-4747-B4AD-DB908ED903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284784" y="2405708"/>
            <a:ext cx="1821904" cy="457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CF Roles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64220" y="1427744"/>
            <a:ext cx="2084784" cy="717004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Context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72216" y="2307652"/>
            <a:ext cx="1821904" cy="43098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Other Actors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73216" y="3789040"/>
            <a:ext cx="1821904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Contingencies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983260" y="4570804"/>
            <a:ext cx="2817440" cy="572988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Outcomes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5856" y="2738636"/>
            <a:ext cx="2396360" cy="978396"/>
          </a:xfrm>
          <a:prstGeom prst="ellipse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Collaboration</a:t>
            </a:r>
            <a:endParaRPr kumimoji="0" lang="en-CA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915816" y="1951293"/>
            <a:ext cx="576064" cy="405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8" idx="1"/>
          </p:cNvCxnSpPr>
          <p:nvPr/>
        </p:nvCxnSpPr>
        <p:spPr bwMode="auto">
          <a:xfrm flipH="1">
            <a:off x="5366712" y="2523144"/>
            <a:ext cx="305504" cy="4027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7" idx="3"/>
          </p:cNvCxnSpPr>
          <p:nvPr/>
        </p:nvCxnSpPr>
        <p:spPr bwMode="auto">
          <a:xfrm>
            <a:off x="5649004" y="1786246"/>
            <a:ext cx="448072" cy="5269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491880" y="2501672"/>
            <a:ext cx="1800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415959" y="3789040"/>
            <a:ext cx="0" cy="8145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326360" y="3564632"/>
            <a:ext cx="427484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220072" y="4246240"/>
            <a:ext cx="640060" cy="3245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/>
          </a:ln>
          <a:effectLst/>
        </p:spPr>
      </p:cxnSp>
      <p:sp>
        <p:nvSpPr>
          <p:cNvPr id="25" name="Left-Right Arrow 24"/>
          <p:cNvSpPr/>
          <p:nvPr/>
        </p:nvSpPr>
        <p:spPr bwMode="auto">
          <a:xfrm rot="1417264">
            <a:off x="2338964" y="3029236"/>
            <a:ext cx="997131" cy="315541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123728" y="2893116"/>
            <a:ext cx="1233812" cy="16776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860032" y="6237312"/>
            <a:ext cx="303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/>
              <a:t>Bryson</a:t>
            </a:r>
            <a:r>
              <a:rPr lang="en-CA" dirty="0" smtClean="0"/>
              <a:t>, </a:t>
            </a:r>
            <a:r>
              <a:rPr lang="en-CA" sz="1400" dirty="0" smtClean="0"/>
              <a:t>Crosby and Stone, 2006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873174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Assets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486600" cy="3810000"/>
          </a:xfrm>
        </p:spPr>
        <p:txBody>
          <a:bodyPr/>
          <a:lstStyle/>
          <a:p>
            <a:r>
              <a:rPr lang="en-CA" sz="3200" dirty="0" smtClean="0"/>
              <a:t>Financial</a:t>
            </a:r>
          </a:p>
          <a:p>
            <a:endParaRPr lang="en-CA" sz="3200" dirty="0" smtClean="0"/>
          </a:p>
          <a:p>
            <a:r>
              <a:rPr lang="en-CA" sz="3200" dirty="0" smtClean="0"/>
              <a:t>Relational capital</a:t>
            </a:r>
          </a:p>
          <a:p>
            <a:endParaRPr lang="en-CA" sz="3200" dirty="0" smtClean="0"/>
          </a:p>
          <a:p>
            <a:r>
              <a:rPr lang="en-CA" sz="3200" dirty="0" smtClean="0"/>
              <a:t>Knowledge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49C3B-2B7C-4747-B4AD-DB908ED903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3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d:image001.png@01CFC2D5.D186359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97425"/>
            <a:ext cx="2700000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16881" y="1471857"/>
            <a:ext cx="2952629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</a:rPr>
              <a:t>Banker</a:t>
            </a:r>
            <a:endParaRPr lang="en-CA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1858" y="2420888"/>
            <a:ext cx="3312669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err="1" smtClean="0"/>
              <a:t>Grantmaker</a:t>
            </a:r>
            <a:r>
              <a:rPr lang="en-CA" sz="2800" b="1" dirty="0" smtClean="0"/>
              <a:t> / Enabler</a:t>
            </a:r>
            <a:endParaRPr lang="en-CA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25436" y="4597092"/>
            <a:ext cx="3384376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err="1" smtClean="0"/>
              <a:t>Changemaker</a:t>
            </a:r>
            <a:endParaRPr lang="en-CA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911260" y="5733256"/>
            <a:ext cx="3081456" cy="7764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Anchor</a:t>
            </a:r>
            <a:endParaRPr lang="en-C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96136" y="20460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dirty="0" smtClean="0">
                <a:solidFill>
                  <a:schemeClr val="bg1"/>
                </a:solidFill>
              </a:rPr>
              <a:t>CF Orientations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8591" y="3501008"/>
            <a:ext cx="3312669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Knowledge Centre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751410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Roles within Collaborations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7990656" cy="3810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CA" sz="3600" dirty="0" smtClean="0"/>
              <a:t>Supporter</a:t>
            </a:r>
          </a:p>
          <a:p>
            <a:pPr>
              <a:spcAft>
                <a:spcPts val="1800"/>
              </a:spcAft>
            </a:pPr>
            <a:r>
              <a:rPr lang="en-CA" sz="3600" dirty="0" smtClean="0"/>
              <a:t>Mediator</a:t>
            </a:r>
          </a:p>
          <a:p>
            <a:pPr>
              <a:spcAft>
                <a:spcPts val="1800"/>
              </a:spcAft>
            </a:pPr>
            <a:r>
              <a:rPr lang="en-CA" sz="3600" dirty="0" smtClean="0"/>
              <a:t>Catalyst</a:t>
            </a:r>
          </a:p>
          <a:p>
            <a:pPr>
              <a:spcAft>
                <a:spcPts val="1800"/>
              </a:spcAft>
            </a:pPr>
            <a:r>
              <a:rPr lang="en-CA" sz="3600" dirty="0" smtClean="0"/>
              <a:t>Steward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1600" dirty="0"/>
              <a:t>	</a:t>
            </a:r>
            <a:r>
              <a:rPr lang="en-CA" sz="1600" dirty="0" smtClean="0"/>
              <a:t>					Ansell &amp; Gash, 2012</a:t>
            </a: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49C3B-2B7C-4747-B4AD-DB908ED903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2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49C3B-2B7C-4747-B4AD-DB908ED903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55276"/>
              </p:ext>
            </p:extLst>
          </p:nvPr>
        </p:nvGraphicFramePr>
        <p:xfrm>
          <a:off x="395536" y="1772816"/>
          <a:ext cx="7992888" cy="441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1029620"/>
                <a:gridCol w="2876814"/>
                <a:gridCol w="1998222"/>
              </a:tblGrid>
              <a:tr h="64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Model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Collaboration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Likelihood   </a:t>
                      </a:r>
                      <a:r>
                        <a:rPr lang="en-CA" sz="1100" dirty="0">
                          <a:effectLst/>
                        </a:rPr>
                        <a:t>                </a:t>
                      </a:r>
                      <a:r>
                        <a:rPr lang="en-CA" sz="1100" dirty="0" smtClean="0">
                          <a:effectLst/>
                        </a:rPr>
                        <a:t>          </a:t>
                      </a:r>
                      <a:r>
                        <a:rPr lang="en-CA" sz="1600" dirty="0" smtClean="0">
                          <a:effectLst/>
                        </a:rPr>
                        <a:t>Roles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Asset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600" dirty="0">
                          <a:effectLst/>
                        </a:rPr>
                        <a:t>Banker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b="1" dirty="0">
                          <a:effectLst/>
                        </a:rPr>
                        <a:t> </a:t>
                      </a:r>
                      <a:endParaRPr lang="en-C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Financial</a:t>
                      </a:r>
                      <a:endParaRPr lang="en-CA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285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err="1" smtClean="0">
                          <a:effectLst/>
                        </a:rPr>
                        <a:t>Grantmaker</a:t>
                      </a:r>
                      <a:endParaRPr lang="en-CA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Enabler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Supporter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Mediator / Steward</a:t>
                      </a:r>
                      <a:endParaRPr lang="en-C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Financial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Relational Capital</a:t>
                      </a:r>
                      <a:endParaRPr lang="en-CA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Knowledge Centre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Mediator / Supporter / Catalyst</a:t>
                      </a:r>
                      <a:endParaRPr lang="en-C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Knowledge</a:t>
                      </a:r>
                      <a:endParaRPr lang="en-CA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42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err="1">
                          <a:effectLst/>
                        </a:rPr>
                        <a:t>Changemaker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Catalyst / Steward </a:t>
                      </a:r>
                      <a:endParaRPr lang="en-C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Financial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Knowledge</a:t>
                      </a:r>
                      <a:endParaRPr lang="en-CA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63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Anchor Institution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Catalyst / Steward</a:t>
                      </a:r>
                      <a:endParaRPr lang="en-C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Financial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Knowledge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Relational Capital</a:t>
                      </a:r>
                      <a:endParaRPr lang="en-CA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1593922" y="3814788"/>
            <a:ext cx="2880320" cy="2365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952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277</Words>
  <Application>Microsoft Office PowerPoint</Application>
  <PresentationFormat>Letter Paper (8.5x11 in)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Blank Presentation</vt:lpstr>
      <vt:lpstr>Slide</vt:lpstr>
      <vt:lpstr>Susan Phillips</vt:lpstr>
      <vt:lpstr>عرض تقديمي في PowerPoint</vt:lpstr>
      <vt:lpstr>Canada</vt:lpstr>
      <vt:lpstr>عرض تقديمي في PowerPoint</vt:lpstr>
      <vt:lpstr>عرض تقديمي في PowerPoint</vt:lpstr>
      <vt:lpstr>Assets</vt:lpstr>
      <vt:lpstr>عرض تقديمي في PowerPoint</vt:lpstr>
      <vt:lpstr>Roles within Collaborations</vt:lpstr>
      <vt:lpstr>عرض تقديمي في PowerPoint</vt:lpstr>
      <vt:lpstr>Comparisons</vt:lpstr>
      <vt:lpstr>Conclusion</vt:lpstr>
      <vt:lpstr>عرض تقديمي في PowerPoint</vt:lpstr>
    </vt:vector>
  </TitlesOfParts>
  <Company>Rock Norris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 Norris</dc:creator>
  <cp:lastModifiedBy>win8</cp:lastModifiedBy>
  <cp:revision>220</cp:revision>
  <cp:lastPrinted>2007-10-29T18:58:14Z</cp:lastPrinted>
  <dcterms:created xsi:type="dcterms:W3CDTF">2007-09-26T15:16:16Z</dcterms:created>
  <dcterms:modified xsi:type="dcterms:W3CDTF">2015-12-19T14:07:13Z</dcterms:modified>
</cp:coreProperties>
</file>