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318" r:id="rId4"/>
    <p:sldId id="319" r:id="rId5"/>
    <p:sldId id="262" r:id="rId6"/>
    <p:sldId id="321" r:id="rId7"/>
    <p:sldId id="297" r:id="rId8"/>
    <p:sldId id="320" r:id="rId9"/>
    <p:sldId id="279" r:id="rId10"/>
    <p:sldId id="324" r:id="rId11"/>
    <p:sldId id="268" r:id="rId12"/>
    <p:sldId id="273" r:id="rId13"/>
    <p:sldId id="302" r:id="rId14"/>
    <p:sldId id="314" r:id="rId15"/>
    <p:sldId id="305" r:id="rId16"/>
    <p:sldId id="306" r:id="rId17"/>
    <p:sldId id="307" r:id="rId18"/>
    <p:sldId id="308" r:id="rId19"/>
    <p:sldId id="309" r:id="rId20"/>
    <p:sldId id="310" r:id="rId21"/>
    <p:sldId id="311" r:id="rId22"/>
    <p:sldId id="312" r:id="rId2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21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OlgaPorro:Desktop:PAPER%20MOMENTUM:Figure%20-%20esquema%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OlgaPorro:Desktop:PAPER%20MOMENTUM:Figure%20-%20esquema%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cap="none">
                <a:solidFill>
                  <a:srgbClr val="0000FF"/>
                </a:solidFill>
                <a:latin typeface="Avenir Light"/>
                <a:cs typeface="Avenir Light"/>
              </a:defRPr>
            </a:pPr>
            <a:r>
              <a:rPr lang="es-ES" sz="2400" cap="none">
                <a:solidFill>
                  <a:srgbClr val="0000FF"/>
                </a:solidFill>
                <a:latin typeface="Avenir Light"/>
                <a:cs typeface="Avenir Light"/>
              </a:rPr>
              <a:t>Social Impact Sectors</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191873684915001"/>
          <c:y val="0.112969112638441"/>
          <c:w val="0.585858245472479"/>
          <c:h val="0.79762430481163"/>
        </c:manualLayout>
      </c:layout>
      <c:pie3DChart>
        <c:varyColors val="1"/>
        <c:ser>
          <c:idx val="0"/>
          <c:order val="0"/>
          <c:dPt>
            <c:idx val="0"/>
            <c:bubble3D val="0"/>
            <c:spPr>
              <a:solidFill>
                <a:srgbClr val="3366FF"/>
              </a:solidFill>
            </c:spPr>
          </c:dPt>
          <c:dPt>
            <c:idx val="1"/>
            <c:bubble3D val="0"/>
            <c:spPr>
              <a:solidFill>
                <a:srgbClr val="008000"/>
              </a:solidFill>
            </c:spPr>
          </c:dPt>
          <c:dPt>
            <c:idx val="2"/>
            <c:bubble3D val="0"/>
            <c:spPr>
              <a:solidFill>
                <a:srgbClr val="CCFFCC"/>
              </a:solidFill>
            </c:spPr>
          </c:dPt>
          <c:dPt>
            <c:idx val="3"/>
            <c:bubble3D val="0"/>
            <c:spPr>
              <a:solidFill>
                <a:srgbClr val="FFFF00"/>
              </a:solidFill>
            </c:spPr>
          </c:dPt>
          <c:dPt>
            <c:idx val="4"/>
            <c:bubble3D val="0"/>
            <c:spPr>
              <a:solidFill>
                <a:srgbClr val="FF6600"/>
              </a:solidFill>
            </c:spPr>
          </c:dPt>
          <c:dPt>
            <c:idx val="5"/>
            <c:bubble3D val="0"/>
            <c:spPr>
              <a:solidFill>
                <a:srgbClr val="FF0000"/>
              </a:solidFill>
            </c:spPr>
          </c:dPt>
          <c:dPt>
            <c:idx val="6"/>
            <c:bubble3D val="0"/>
            <c:spPr>
              <a:solidFill>
                <a:srgbClr val="800000"/>
              </a:solidFill>
            </c:spPr>
          </c:dPt>
          <c:dPt>
            <c:idx val="7"/>
            <c:bubble3D val="0"/>
            <c:spPr>
              <a:solidFill>
                <a:srgbClr val="660066"/>
              </a:solidFill>
            </c:spPr>
          </c:dPt>
          <c:dLbls>
            <c:dLbl>
              <c:idx val="0"/>
              <c:spPr/>
              <c:txPr>
                <a:bodyPr/>
                <a:lstStyle/>
                <a:p>
                  <a:pPr>
                    <a:defRPr sz="2400">
                      <a:latin typeface="Avenir Light"/>
                      <a:cs typeface="Avenir Light"/>
                    </a:defRPr>
                  </a:pPr>
                  <a:endParaRPr lang="es-ES"/>
                </a:p>
              </c:txPr>
              <c:showLegendKey val="0"/>
              <c:showVal val="0"/>
              <c:showCatName val="0"/>
              <c:showSerName val="0"/>
              <c:showPercent val="1"/>
              <c:showBubbleSize val="0"/>
            </c:dLbl>
            <c:dLbl>
              <c:idx val="1"/>
              <c:spPr/>
              <c:txPr>
                <a:bodyPr/>
                <a:lstStyle/>
                <a:p>
                  <a:pPr>
                    <a:defRPr sz="2400">
                      <a:latin typeface="Avenir Light"/>
                      <a:cs typeface="Avenir Light"/>
                    </a:defRPr>
                  </a:pPr>
                  <a:endParaRPr lang="es-ES"/>
                </a:p>
              </c:txPr>
              <c:showLegendKey val="0"/>
              <c:showVal val="0"/>
              <c:showCatName val="0"/>
              <c:showSerName val="0"/>
              <c:showPercent val="1"/>
              <c:showBubbleSize val="0"/>
            </c:dLbl>
            <c:spPr>
              <a:noFill/>
              <a:ln>
                <a:noFill/>
              </a:ln>
              <a:effectLst/>
            </c:spPr>
            <c:txPr>
              <a:bodyPr/>
              <a:lstStyle/>
              <a:p>
                <a:pPr>
                  <a:defRPr sz="1800">
                    <a:latin typeface="Avenir Light"/>
                    <a:cs typeface="Avenir Light"/>
                  </a:defRPr>
                </a:pPr>
                <a:endParaRPr lang="es-ES"/>
              </a:p>
            </c:txPr>
            <c:showLegendKey val="0"/>
            <c:showVal val="0"/>
            <c:showCatName val="0"/>
            <c:showSerName val="0"/>
            <c:showPercent val="1"/>
            <c:showBubbleSize val="0"/>
            <c:showLeaderLines val="1"/>
            <c:extLst>
              <c:ext xmlns:c15="http://schemas.microsoft.com/office/drawing/2012/chart" uri="{CE6537A1-D6FC-4f65-9D91-7224C49458BB}"/>
            </c:extLst>
          </c:dLbls>
          <c:cat>
            <c:strRef>
              <c:f>Hoja2!$C$55:$C$62</c:f>
              <c:strCache>
                <c:ptCount val="8"/>
                <c:pt idx="0">
                  <c:v>Social-Labour inclusion </c:v>
                </c:pt>
                <c:pt idx="1">
                  <c:v>Dependent Assitance </c:v>
                </c:pt>
                <c:pt idx="2">
                  <c:v>Health / Healthy life </c:v>
                </c:pt>
                <c:pt idx="3">
                  <c:v>Improvement of Environtment </c:v>
                </c:pt>
                <c:pt idx="4">
                  <c:v>Citizen's engagement </c:v>
                </c:pt>
                <c:pt idx="5">
                  <c:v>Rural development </c:v>
                </c:pt>
                <c:pt idx="6">
                  <c:v>Local and Fair Trade </c:v>
                </c:pt>
                <c:pt idx="7">
                  <c:v>Access to housing </c:v>
                </c:pt>
              </c:strCache>
            </c:strRef>
          </c:cat>
          <c:val>
            <c:numRef>
              <c:f>Hoja2!$D$55:$D$62</c:f>
              <c:numCache>
                <c:formatCode>General</c:formatCode>
                <c:ptCount val="8"/>
                <c:pt idx="0">
                  <c:v>26.0</c:v>
                </c:pt>
                <c:pt idx="1">
                  <c:v>6.0</c:v>
                </c:pt>
                <c:pt idx="2">
                  <c:v>2.0</c:v>
                </c:pt>
                <c:pt idx="3">
                  <c:v>2.0</c:v>
                </c:pt>
                <c:pt idx="4">
                  <c:v>1.0</c:v>
                </c:pt>
                <c:pt idx="5">
                  <c:v>1.0</c:v>
                </c:pt>
                <c:pt idx="6">
                  <c:v>1.0</c:v>
                </c:pt>
                <c:pt idx="7">
                  <c:v>1.0</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32889799248067"/>
          <c:y val="0.120014100411707"/>
          <c:w val="0.349092182733915"/>
          <c:h val="0.810446286920573"/>
        </c:manualLayout>
      </c:layout>
      <c:overlay val="0"/>
      <c:txPr>
        <a:bodyPr/>
        <a:lstStyle/>
        <a:p>
          <a:pPr>
            <a:defRPr sz="1400">
              <a:solidFill>
                <a:schemeClr val="tx1"/>
              </a:solidFill>
              <a:latin typeface="Avenir Light"/>
              <a:cs typeface="Avenir Light"/>
            </a:defRPr>
          </a:pPr>
          <a:endParaRPr lang="es-ES"/>
        </a:p>
      </c:txPr>
    </c:legend>
    <c:plotVisOnly val="1"/>
    <c:dispBlanksAs val="gap"/>
    <c:showDLblsOverMax val="0"/>
  </c:chart>
  <c:spPr>
    <a:ln>
      <a:solidFill>
        <a:srgbClr val="0000FF"/>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cap="none">
                <a:solidFill>
                  <a:srgbClr val="0000FF"/>
                </a:solidFill>
                <a:latin typeface="Avenir Light"/>
                <a:cs typeface="Avenir Light"/>
              </a:defRPr>
            </a:pPr>
            <a:r>
              <a:rPr lang="es-ES" sz="2400" cap="none">
                <a:solidFill>
                  <a:srgbClr val="0000FF"/>
                </a:solidFill>
                <a:latin typeface="Avenir Light"/>
                <a:cs typeface="Avenir Light"/>
              </a:rPr>
              <a:t>Economic sectors</a:t>
            </a:r>
            <a:r>
              <a:rPr lang="es-ES" sz="2400" cap="none" baseline="0">
                <a:solidFill>
                  <a:srgbClr val="0000FF"/>
                </a:solidFill>
                <a:latin typeface="Avenir Light"/>
                <a:cs typeface="Avenir Light"/>
              </a:rPr>
              <a:t> </a:t>
            </a:r>
            <a:endParaRPr lang="es-ES" sz="2400" cap="none">
              <a:solidFill>
                <a:srgbClr val="0000FF"/>
              </a:solidFill>
              <a:latin typeface="Avenir Light"/>
              <a:cs typeface="Avenir Light"/>
            </a:endParaRP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189572445478864"/>
          <c:y val="0.0981181949030564"/>
          <c:w val="0.590930584732571"/>
          <c:h val="0.815806620946575"/>
        </c:manualLayout>
      </c:layout>
      <c:pie3DChart>
        <c:varyColors val="1"/>
        <c:ser>
          <c:idx val="0"/>
          <c:order val="0"/>
          <c:dPt>
            <c:idx val="0"/>
            <c:bubble3D val="0"/>
            <c:spPr>
              <a:solidFill>
                <a:srgbClr val="3366FF"/>
              </a:solidFill>
            </c:spPr>
          </c:dPt>
          <c:dPt>
            <c:idx val="1"/>
            <c:bubble3D val="0"/>
            <c:spPr>
              <a:solidFill>
                <a:srgbClr val="008000"/>
              </a:solidFill>
            </c:spPr>
          </c:dPt>
          <c:dPt>
            <c:idx val="2"/>
            <c:bubble3D val="0"/>
            <c:spPr>
              <a:solidFill>
                <a:srgbClr val="CCFFCC"/>
              </a:solidFill>
            </c:spPr>
          </c:dPt>
          <c:dPt>
            <c:idx val="3"/>
            <c:bubble3D val="0"/>
            <c:spPr>
              <a:solidFill>
                <a:srgbClr val="FFFF00"/>
              </a:solidFill>
            </c:spPr>
          </c:dPt>
          <c:dPt>
            <c:idx val="4"/>
            <c:bubble3D val="0"/>
            <c:spPr>
              <a:solidFill>
                <a:srgbClr val="FF6600"/>
              </a:solidFill>
            </c:spPr>
          </c:dPt>
          <c:dPt>
            <c:idx val="5"/>
            <c:bubble3D val="0"/>
            <c:spPr>
              <a:solidFill>
                <a:srgbClr val="FF0000"/>
              </a:solidFill>
            </c:spPr>
          </c:dPt>
          <c:dPt>
            <c:idx val="6"/>
            <c:bubble3D val="0"/>
            <c:spPr>
              <a:solidFill>
                <a:srgbClr val="800000"/>
              </a:solidFill>
            </c:spPr>
          </c:dPt>
          <c:dPt>
            <c:idx val="7"/>
            <c:bubble3D val="0"/>
            <c:spPr>
              <a:solidFill>
                <a:srgbClr val="660066"/>
              </a:solidFill>
            </c:spPr>
          </c:dPt>
          <c:dLbls>
            <c:dLbl>
              <c:idx val="0"/>
              <c:spPr/>
              <c:txPr>
                <a:bodyPr/>
                <a:lstStyle/>
                <a:p>
                  <a:pPr>
                    <a:defRPr sz="2400">
                      <a:latin typeface="Avenir Light"/>
                      <a:cs typeface="Avenir Light"/>
                    </a:defRPr>
                  </a:pPr>
                  <a:endParaRPr lang="es-ES"/>
                </a:p>
              </c:txPr>
              <c:showLegendKey val="0"/>
              <c:showVal val="0"/>
              <c:showCatName val="0"/>
              <c:showSerName val="0"/>
              <c:showPercent val="1"/>
              <c:showBubbleSize val="0"/>
            </c:dLbl>
            <c:dLbl>
              <c:idx val="1"/>
              <c:spPr/>
              <c:txPr>
                <a:bodyPr/>
                <a:lstStyle/>
                <a:p>
                  <a:pPr>
                    <a:defRPr sz="2400">
                      <a:latin typeface="Avenir Light"/>
                      <a:cs typeface="Avenir Light"/>
                    </a:defRPr>
                  </a:pPr>
                  <a:endParaRPr lang="es-ES"/>
                </a:p>
              </c:txPr>
              <c:showLegendKey val="0"/>
              <c:showVal val="0"/>
              <c:showCatName val="0"/>
              <c:showSerName val="0"/>
              <c:showPercent val="1"/>
              <c:showBubbleSize val="0"/>
            </c:dLbl>
            <c:dLbl>
              <c:idx val="2"/>
              <c:spPr/>
              <c:txPr>
                <a:bodyPr/>
                <a:lstStyle/>
                <a:p>
                  <a:pPr>
                    <a:defRPr sz="2400">
                      <a:latin typeface="Avenir Light"/>
                      <a:cs typeface="Avenir Light"/>
                    </a:defRPr>
                  </a:pPr>
                  <a:endParaRPr lang="es-ES"/>
                </a:p>
              </c:txPr>
              <c:showLegendKey val="0"/>
              <c:showVal val="0"/>
              <c:showCatName val="0"/>
              <c:showSerName val="0"/>
              <c:showPercent val="1"/>
              <c:showBubbleSize val="0"/>
            </c:dLbl>
            <c:dLbl>
              <c:idx val="3"/>
              <c:spPr/>
              <c:txPr>
                <a:bodyPr/>
                <a:lstStyle/>
                <a:p>
                  <a:pPr>
                    <a:defRPr sz="2400">
                      <a:latin typeface="Avenir Light"/>
                      <a:cs typeface="Avenir Light"/>
                    </a:defRPr>
                  </a:pPr>
                  <a:endParaRPr lang="es-ES"/>
                </a:p>
              </c:txPr>
              <c:showLegendKey val="0"/>
              <c:showVal val="0"/>
              <c:showCatName val="0"/>
              <c:showSerName val="0"/>
              <c:showPercent val="1"/>
              <c:showBubbleSize val="0"/>
            </c:dLbl>
            <c:dLbl>
              <c:idx val="4"/>
              <c:spPr/>
              <c:txPr>
                <a:bodyPr/>
                <a:lstStyle/>
                <a:p>
                  <a:pPr>
                    <a:defRPr sz="2400">
                      <a:latin typeface="Avenir Light"/>
                      <a:cs typeface="Avenir Light"/>
                    </a:defRPr>
                  </a:pPr>
                  <a:endParaRPr lang="es-ES"/>
                </a:p>
              </c:txPr>
              <c:showLegendKey val="0"/>
              <c:showVal val="0"/>
              <c:showCatName val="0"/>
              <c:showSerName val="0"/>
              <c:showPercent val="1"/>
              <c:showBubbleSize val="0"/>
            </c:dLbl>
            <c:dLbl>
              <c:idx val="5"/>
              <c:spPr/>
              <c:txPr>
                <a:bodyPr/>
                <a:lstStyle/>
                <a:p>
                  <a:pPr>
                    <a:defRPr sz="2000">
                      <a:latin typeface="Avenir Light"/>
                      <a:cs typeface="Avenir Light"/>
                    </a:defRPr>
                  </a:pPr>
                  <a:endParaRPr lang="es-ES"/>
                </a:p>
              </c:txPr>
              <c:showLegendKey val="0"/>
              <c:showVal val="0"/>
              <c:showCatName val="0"/>
              <c:showSerName val="0"/>
              <c:showPercent val="1"/>
              <c:showBubbleSize val="0"/>
            </c:dLbl>
            <c:spPr>
              <a:noFill/>
              <a:ln>
                <a:noFill/>
              </a:ln>
              <a:effectLst/>
            </c:spPr>
            <c:txPr>
              <a:bodyPr/>
              <a:lstStyle/>
              <a:p>
                <a:pPr>
                  <a:defRPr sz="1600">
                    <a:latin typeface="Avenir Light"/>
                    <a:cs typeface="Avenir Light"/>
                  </a:defRPr>
                </a:pPr>
                <a:endParaRPr lang="es-ES"/>
              </a:p>
            </c:txPr>
            <c:showLegendKey val="0"/>
            <c:showVal val="0"/>
            <c:showCatName val="0"/>
            <c:showSerName val="0"/>
            <c:showPercent val="1"/>
            <c:showBubbleSize val="0"/>
            <c:showLeaderLines val="1"/>
            <c:extLst>
              <c:ext xmlns:c15="http://schemas.microsoft.com/office/drawing/2012/chart" uri="{CE6537A1-D6FC-4f65-9D91-7224C49458BB}"/>
            </c:extLst>
          </c:dLbls>
          <c:cat>
            <c:strRef>
              <c:f>Hoja2!$C$69:$C$81</c:f>
              <c:strCache>
                <c:ptCount val="13"/>
                <c:pt idx="0">
                  <c:v>Other services </c:v>
                </c:pt>
                <c:pt idx="1">
                  <c:v>Food and Beverage</c:v>
                </c:pt>
                <c:pt idx="2">
                  <c:v>Agriculture, livestock farming, forestry and fishing </c:v>
                </c:pt>
                <c:pt idx="3">
                  <c:v>Textile, footwear and accessories </c:v>
                </c:pt>
                <c:pt idx="4">
                  <c:v>Computing and electronics</c:v>
                </c:pt>
                <c:pt idx="5">
                  <c:v>Transport, storage and logistics </c:v>
                </c:pt>
                <c:pt idx="6">
                  <c:v>Wholesale and retail trade  </c:v>
                </c:pt>
                <c:pt idx="7">
                  <c:v>Other manufacturing industries</c:v>
                </c:pt>
                <c:pt idx="8">
                  <c:v>Information and Communication Technologies </c:v>
                </c:pt>
                <c:pt idx="9">
                  <c:v>Hotel, catering and tourism industry </c:v>
                </c:pt>
                <c:pt idx="10">
                  <c:v>Health and social service activities</c:v>
                </c:pt>
                <c:pt idx="11">
                  <c:v>Energy and Environtment </c:v>
                </c:pt>
                <c:pt idx="12">
                  <c:v>Construction and Real Estate </c:v>
                </c:pt>
              </c:strCache>
            </c:strRef>
          </c:cat>
          <c:val>
            <c:numRef>
              <c:f>Hoja2!$D$69:$D$81</c:f>
              <c:numCache>
                <c:formatCode>General</c:formatCode>
                <c:ptCount val="13"/>
                <c:pt idx="0">
                  <c:v>6.0</c:v>
                </c:pt>
                <c:pt idx="1">
                  <c:v>5.0</c:v>
                </c:pt>
                <c:pt idx="2">
                  <c:v>5.0</c:v>
                </c:pt>
                <c:pt idx="3">
                  <c:v>4.0</c:v>
                </c:pt>
                <c:pt idx="4">
                  <c:v>4.0</c:v>
                </c:pt>
                <c:pt idx="5">
                  <c:v>3.0</c:v>
                </c:pt>
                <c:pt idx="6">
                  <c:v>3.0</c:v>
                </c:pt>
                <c:pt idx="7">
                  <c:v>2.0</c:v>
                </c:pt>
                <c:pt idx="8">
                  <c:v>2.0</c:v>
                </c:pt>
                <c:pt idx="9">
                  <c:v>2.0</c:v>
                </c:pt>
                <c:pt idx="10">
                  <c:v>2.0</c:v>
                </c:pt>
                <c:pt idx="11">
                  <c:v>1.0</c:v>
                </c:pt>
                <c:pt idx="12">
                  <c:v>1.0</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32889799248067"/>
          <c:y val="0.140514774362882"/>
          <c:w val="0.349092182733915"/>
          <c:h val="0.789945643891288"/>
        </c:manualLayout>
      </c:layout>
      <c:overlay val="0"/>
      <c:txPr>
        <a:bodyPr/>
        <a:lstStyle/>
        <a:p>
          <a:pPr>
            <a:defRPr sz="1400">
              <a:solidFill>
                <a:schemeClr val="tx1"/>
              </a:solidFill>
              <a:latin typeface="Avenir Light"/>
              <a:cs typeface="Avenir Light"/>
            </a:defRPr>
          </a:pPr>
          <a:endParaRPr lang="es-ES"/>
        </a:p>
      </c:txPr>
    </c:legend>
    <c:plotVisOnly val="1"/>
    <c:dispBlanksAs val="gap"/>
    <c:showDLblsOverMax val="0"/>
  </c:chart>
  <c:spPr>
    <a:ln w="12700" cmpd="sng">
      <a:solidFill>
        <a:srgbClr val="0000FF"/>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38257-B510-4FB3-8B2E-944CE3036AE6}" type="doc">
      <dgm:prSet loTypeId="urn:microsoft.com/office/officeart/2005/8/layout/arrow2" loCatId="process" qsTypeId="urn:microsoft.com/office/officeart/2005/8/quickstyle/simple1#1" qsCatId="simple" csTypeId="urn:microsoft.com/office/officeart/2005/8/colors/accent0_3" csCatId="mainScheme" phldr="1"/>
      <dgm:spPr/>
    </dgm:pt>
    <dgm:pt modelId="{847F8B41-E809-4E98-999F-45E2AFD1830E}">
      <dgm:prSet phldrT="[Text]" custT="1"/>
      <dgm:spPr>
        <a:xfrm>
          <a:off x="1334100" y="3432426"/>
          <a:ext cx="1799730" cy="1395177"/>
        </a:xfrm>
      </dgm:spPr>
      <dgm:t>
        <a:bodyPr/>
        <a:lstStyle/>
        <a:p>
          <a:r>
            <a:rPr lang="es-ES" sz="1600" b="1" cap="all" spc="0" dirty="0" smtClean="0">
              <a:ln w="9000" cmpd="sng">
                <a:prstDash val="solid"/>
              </a:ln>
              <a:effectLst>
                <a:reflection blurRad="12700" stA="28000" endPos="45000" dist="1000" dir="5400000" sy="-100000" algn="bl" rotWithShape="0"/>
              </a:effectLst>
              <a:latin typeface="Avenir Light"/>
              <a:ea typeface="+mn-ea"/>
              <a:cs typeface="Avenir Light"/>
            </a:rPr>
            <a:t>CONSOLIDATE</a:t>
          </a:r>
          <a:r>
            <a:rPr lang="es-ES" sz="2000" b="1" cap="all" spc="0" dirty="0" smtClean="0">
              <a:ln w="9000" cmpd="sng">
                <a:prstDash val="solid"/>
              </a:ln>
              <a:effectLst>
                <a:reflection blurRad="12700" stA="28000" endPos="45000" dist="1000" dir="5400000" sy="-100000" algn="bl" rotWithShape="0"/>
              </a:effectLst>
              <a:latin typeface="Avenir Light"/>
              <a:ea typeface="+mn-ea"/>
              <a:cs typeface="Avenir Light"/>
            </a:rPr>
            <a:t> </a:t>
          </a:r>
          <a:endParaRPr lang="es-ES" sz="2000" b="1" cap="all" spc="0" dirty="0">
            <a:ln w="9000" cmpd="sng">
              <a:prstDash val="solid"/>
            </a:ln>
            <a:effectLst>
              <a:reflection blurRad="12700" stA="28000" endPos="45000" dist="1000" dir="5400000" sy="-100000" algn="bl" rotWithShape="0"/>
            </a:effectLst>
            <a:latin typeface="Avenir Light"/>
            <a:ea typeface="+mn-ea"/>
            <a:cs typeface="Avenir Light"/>
          </a:endParaRPr>
        </a:p>
      </dgm:t>
    </dgm:pt>
    <dgm:pt modelId="{B71D4BEB-461D-45C9-9463-3BB00F92203D}" type="parTrans" cxnId="{F6AF1D73-6DB9-40D3-9290-67313AF30151}">
      <dgm:prSet/>
      <dgm:spPr/>
      <dgm:t>
        <a:bodyPr/>
        <a:lstStyle/>
        <a:p>
          <a:endParaRPr lang="es-E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4B5AE65B-F600-4738-A7D3-4FD1E7260D34}" type="sibTrans" cxnId="{F6AF1D73-6DB9-40D3-9290-67313AF30151}">
      <dgm:prSet/>
      <dgm:spPr/>
      <dgm:t>
        <a:bodyPr/>
        <a:lstStyle/>
        <a:p>
          <a:endParaRPr lang="es-E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8622EF7B-C3A1-4717-B0EB-6246E4FFB805}">
      <dgm:prSet phldrT="[Text]" custT="1"/>
      <dgm:spPr>
        <a:xfrm>
          <a:off x="3187900" y="2201387"/>
          <a:ext cx="1853799" cy="2626216"/>
        </a:xfrm>
      </dgm:spPr>
      <dgm:t>
        <a:bodyPr/>
        <a:lstStyle/>
        <a:p>
          <a:r>
            <a:rPr lang="es-ES" sz="1600" b="1" cap="all" spc="0" dirty="0" smtClean="0">
              <a:ln w="9000" cmpd="sng">
                <a:prstDash val="solid"/>
              </a:ln>
              <a:effectLst>
                <a:reflection blurRad="12700" stA="28000" endPos="45000" dist="1000" dir="5400000" sy="-100000" algn="bl" rotWithShape="0"/>
              </a:effectLst>
              <a:latin typeface="Avenir Light"/>
              <a:ea typeface="+mn-ea"/>
              <a:cs typeface="Avenir Light"/>
            </a:rPr>
            <a:t>GROW</a:t>
          </a:r>
          <a:r>
            <a:rPr lang="es-ES" sz="2000" b="1" cap="all" spc="0" dirty="0" smtClean="0">
              <a:ln w="9000" cmpd="sng">
                <a:prstDash val="solid"/>
              </a:ln>
              <a:effectLst>
                <a:reflection blurRad="12700" stA="28000" endPos="45000" dist="1000" dir="5400000" sy="-100000" algn="bl" rotWithShape="0"/>
              </a:effectLst>
              <a:latin typeface="Avenir Light"/>
              <a:ea typeface="+mn-ea"/>
              <a:cs typeface="Avenir Light"/>
            </a:rPr>
            <a:t> </a:t>
          </a:r>
          <a:endParaRPr lang="es-ES" sz="2000" b="1" cap="all" spc="0" dirty="0">
            <a:ln w="9000" cmpd="sng">
              <a:prstDash val="solid"/>
            </a:ln>
            <a:effectLst>
              <a:reflection blurRad="12700" stA="28000" endPos="45000" dist="1000" dir="5400000" sy="-100000" algn="bl" rotWithShape="0"/>
            </a:effectLst>
            <a:latin typeface="Avenir Light"/>
            <a:ea typeface="+mn-ea"/>
            <a:cs typeface="Avenir Light"/>
          </a:endParaRPr>
        </a:p>
      </dgm:t>
    </dgm:pt>
    <dgm:pt modelId="{6BEFEF46-9432-4AC2-B443-570D93CB1141}" type="parTrans" cxnId="{A0AE940A-9A44-42DC-A280-7C80D27D9724}">
      <dgm:prSet/>
      <dgm:spPr/>
      <dgm:t>
        <a:bodyPr/>
        <a:lstStyle/>
        <a:p>
          <a:endParaRPr lang="es-E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1CAE7715-C628-43E0-84AB-CA72D735B9ED}" type="sibTrans" cxnId="{A0AE940A-9A44-42DC-A280-7C80D27D9724}">
      <dgm:prSet/>
      <dgm:spPr/>
      <dgm:t>
        <a:bodyPr/>
        <a:lstStyle/>
        <a:p>
          <a:endParaRPr lang="es-E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6146CDC-16D1-4A97-9AA4-20C02AD089BD}">
      <dgm:prSet phldrT="[Text]" custT="1"/>
      <dgm:spPr>
        <a:xfrm>
          <a:off x="5389287" y="1472419"/>
          <a:ext cx="1853799" cy="3355184"/>
        </a:xfrm>
      </dgm:spPr>
      <dgm:t>
        <a:bodyPr/>
        <a:lstStyle/>
        <a:p>
          <a:r>
            <a:rPr lang="es-ES" sz="1600" b="1" cap="all" spc="0" smtClean="0">
              <a:ln w="9000" cmpd="sng">
                <a:prstDash val="solid"/>
              </a:ln>
              <a:effectLst>
                <a:reflection blurRad="12700" stA="28000" endPos="45000" dist="1000" dir="5400000" sy="-100000" algn="bl" rotWithShape="0"/>
              </a:effectLst>
              <a:latin typeface="Avenir Light"/>
              <a:ea typeface="+mn-ea"/>
              <a:cs typeface="Avenir Light"/>
            </a:rPr>
            <a:t>SCALE</a:t>
          </a:r>
          <a:r>
            <a:rPr lang="es-ES" sz="2000" b="1" cap="all" spc="0" smtClean="0">
              <a:ln w="9000" cmpd="sng">
                <a:prstDash val="solid"/>
              </a:ln>
              <a:effectLst>
                <a:reflection blurRad="12700" stA="28000" endPos="45000" dist="1000" dir="5400000" sy="-100000" algn="bl" rotWithShape="0"/>
              </a:effectLst>
              <a:latin typeface="Avenir Light"/>
              <a:ea typeface="+mn-ea"/>
              <a:cs typeface="Avenir Light"/>
            </a:rPr>
            <a:t> </a:t>
          </a:r>
          <a:endParaRPr lang="es-ES" sz="2000" b="1" cap="all" spc="0" dirty="0">
            <a:ln w="9000" cmpd="sng">
              <a:prstDash val="solid"/>
            </a:ln>
            <a:effectLst>
              <a:reflection blurRad="12700" stA="28000" endPos="45000" dist="1000" dir="5400000" sy="-100000" algn="bl" rotWithShape="0"/>
            </a:effectLst>
            <a:latin typeface="Avenir Light"/>
            <a:ea typeface="+mn-ea"/>
            <a:cs typeface="Avenir Light"/>
          </a:endParaRPr>
        </a:p>
      </dgm:t>
    </dgm:pt>
    <dgm:pt modelId="{96431EDA-805B-416A-9625-F5C5CF3CBE77}" type="parTrans" cxnId="{67B5159B-4896-42B9-A712-5265272E068E}">
      <dgm:prSet/>
      <dgm:spPr/>
      <dgm:t>
        <a:bodyPr/>
        <a:lstStyle/>
        <a:p>
          <a:endParaRPr lang="es-E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E928949A-699B-4DA8-BA0F-3908D7FF8F06}" type="sibTrans" cxnId="{67B5159B-4896-42B9-A712-5265272E068E}">
      <dgm:prSet/>
      <dgm:spPr/>
      <dgm:t>
        <a:bodyPr/>
        <a:lstStyle/>
        <a:p>
          <a:endParaRPr lang="es-ES"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A286BE92-9D3A-4208-A87A-749997D752A3}" type="pres">
      <dgm:prSet presAssocID="{70D38257-B510-4FB3-8B2E-944CE3036AE6}" presName="arrowDiagram" presStyleCnt="0">
        <dgm:presLayoutVars>
          <dgm:chMax val="5"/>
          <dgm:dir/>
          <dgm:resizeHandles val="exact"/>
        </dgm:presLayoutVars>
      </dgm:prSet>
      <dgm:spPr/>
    </dgm:pt>
    <dgm:pt modelId="{A9D1D45D-2C9B-43AD-B4EB-14D57CED9CC9}" type="pres">
      <dgm:prSet presAssocID="{70D38257-B510-4FB3-8B2E-944CE3036AE6}" presName="arrow" presStyleLbl="bgShp" presStyleIdx="0" presStyleCnt="1" custAng="0" custLinFactNeighborY="-8277"/>
      <dgm:spPr>
        <a:xfrm>
          <a:off x="252716" y="0"/>
          <a:ext cx="7724166" cy="4827604"/>
        </a:xfrm>
        <a:prstGeom prst="swooshArrow">
          <a:avLst>
            <a:gd name="adj1" fmla="val 25000"/>
            <a:gd name="adj2" fmla="val 25000"/>
          </a:avLst>
        </a:prstGeom>
      </dgm:spPr>
      <dgm:t>
        <a:bodyPr/>
        <a:lstStyle/>
        <a:p>
          <a:endParaRPr lang="es-ES"/>
        </a:p>
      </dgm:t>
    </dgm:pt>
    <dgm:pt modelId="{EEE8328A-6CEC-488D-A85A-628EE3231ADD}" type="pres">
      <dgm:prSet presAssocID="{70D38257-B510-4FB3-8B2E-944CE3036AE6}" presName="arrowDiagram3" presStyleCnt="0"/>
      <dgm:spPr/>
    </dgm:pt>
    <dgm:pt modelId="{F401581D-516D-4DD7-ACC5-D2DE8B1871E8}" type="pres">
      <dgm:prSet presAssocID="{847F8B41-E809-4E98-999F-45E2AFD1830E}" presName="bullet3a" presStyleLbl="node1" presStyleIdx="0" presStyleCnt="3"/>
      <dgm:spPr>
        <a:xfrm>
          <a:off x="1233685" y="3332012"/>
          <a:ext cx="200828" cy="200828"/>
        </a:xfrm>
        <a:prstGeom prst="ellipse">
          <a:avLst/>
        </a:prstGeom>
      </dgm:spPr>
    </dgm:pt>
    <dgm:pt modelId="{9E3F299A-DD4B-48E0-8D17-2BC50C8261A8}" type="pres">
      <dgm:prSet presAssocID="{847F8B41-E809-4E98-999F-45E2AFD1830E}" presName="textBox3a" presStyleLbl="revTx" presStyleIdx="0" presStyleCnt="3" custScaleX="283924" custScaleY="90909" custLinFactNeighborX="57739">
        <dgm:presLayoutVars>
          <dgm:bulletEnabled val="1"/>
        </dgm:presLayoutVars>
      </dgm:prSet>
      <dgm:spPr>
        <a:prstGeom prst="rect">
          <a:avLst/>
        </a:prstGeom>
      </dgm:spPr>
      <dgm:t>
        <a:bodyPr/>
        <a:lstStyle/>
        <a:p>
          <a:endParaRPr lang="es-ES"/>
        </a:p>
      </dgm:t>
    </dgm:pt>
    <dgm:pt modelId="{105252EA-3922-43E9-A4B9-B973CBA38329}" type="pres">
      <dgm:prSet presAssocID="{8622EF7B-C3A1-4717-B0EB-6246E4FFB805}" presName="bullet3b" presStyleLbl="node1" presStyleIdx="1" presStyleCnt="3"/>
      <dgm:spPr>
        <a:xfrm>
          <a:off x="3006382" y="2019869"/>
          <a:ext cx="363035" cy="363035"/>
        </a:xfrm>
        <a:prstGeom prst="ellipse">
          <a:avLst/>
        </a:prstGeom>
      </dgm:spPr>
    </dgm:pt>
    <dgm:pt modelId="{4C36FE2E-A4D7-49B8-8C5E-AC8305C75EB3}" type="pres">
      <dgm:prSet presAssocID="{8622EF7B-C3A1-4717-B0EB-6246E4FFB805}" presName="textBox3b" presStyleLbl="revTx" presStyleIdx="1" presStyleCnt="3" custScaleY="90909">
        <dgm:presLayoutVars>
          <dgm:bulletEnabled val="1"/>
        </dgm:presLayoutVars>
      </dgm:prSet>
      <dgm:spPr>
        <a:prstGeom prst="rect">
          <a:avLst/>
        </a:prstGeom>
      </dgm:spPr>
      <dgm:t>
        <a:bodyPr/>
        <a:lstStyle/>
        <a:p>
          <a:endParaRPr lang="es-ES"/>
        </a:p>
      </dgm:t>
    </dgm:pt>
    <dgm:pt modelId="{2EA2C749-0DCF-4017-8959-4699DB62E4C1}" type="pres">
      <dgm:prSet presAssocID="{36146CDC-16D1-4A97-9AA4-20C02AD089BD}" presName="bullet3c" presStyleLbl="node1" presStyleIdx="2" presStyleCnt="3"/>
      <dgm:spPr>
        <a:xfrm>
          <a:off x="5138252" y="1221383"/>
          <a:ext cx="502070" cy="502070"/>
        </a:xfrm>
        <a:prstGeom prst="ellipse">
          <a:avLst/>
        </a:prstGeom>
      </dgm:spPr>
    </dgm:pt>
    <dgm:pt modelId="{EBA0A1CB-8426-41E0-A65C-0C36D9607BE0}" type="pres">
      <dgm:prSet presAssocID="{36146CDC-16D1-4A97-9AA4-20C02AD089BD}" presName="textBox3c" presStyleLbl="revTx" presStyleIdx="2" presStyleCnt="3" custScaleX="130704" custLinFactNeighborX="18060">
        <dgm:presLayoutVars>
          <dgm:bulletEnabled val="1"/>
        </dgm:presLayoutVars>
      </dgm:prSet>
      <dgm:spPr>
        <a:prstGeom prst="rect">
          <a:avLst/>
        </a:prstGeom>
      </dgm:spPr>
      <dgm:t>
        <a:bodyPr/>
        <a:lstStyle/>
        <a:p>
          <a:endParaRPr lang="es-ES"/>
        </a:p>
      </dgm:t>
    </dgm:pt>
  </dgm:ptLst>
  <dgm:cxnLst>
    <dgm:cxn modelId="{ACD8A017-9A78-004F-8D92-A595EF681BAF}" type="presOf" srcId="{8622EF7B-C3A1-4717-B0EB-6246E4FFB805}" destId="{4C36FE2E-A4D7-49B8-8C5E-AC8305C75EB3}" srcOrd="0" destOrd="0" presId="urn:microsoft.com/office/officeart/2005/8/layout/arrow2"/>
    <dgm:cxn modelId="{25CD947E-DAF8-FF45-9D04-FB0E73B178BD}" type="presOf" srcId="{847F8B41-E809-4E98-999F-45E2AFD1830E}" destId="{9E3F299A-DD4B-48E0-8D17-2BC50C8261A8}" srcOrd="0" destOrd="0" presId="urn:microsoft.com/office/officeart/2005/8/layout/arrow2"/>
    <dgm:cxn modelId="{A0AE940A-9A44-42DC-A280-7C80D27D9724}" srcId="{70D38257-B510-4FB3-8B2E-944CE3036AE6}" destId="{8622EF7B-C3A1-4717-B0EB-6246E4FFB805}" srcOrd="1" destOrd="0" parTransId="{6BEFEF46-9432-4AC2-B443-570D93CB1141}" sibTransId="{1CAE7715-C628-43E0-84AB-CA72D735B9ED}"/>
    <dgm:cxn modelId="{D9FA2650-88C0-EA45-B8C7-1D058FDC4C3A}" type="presOf" srcId="{36146CDC-16D1-4A97-9AA4-20C02AD089BD}" destId="{EBA0A1CB-8426-41E0-A65C-0C36D9607BE0}" srcOrd="0" destOrd="0" presId="urn:microsoft.com/office/officeart/2005/8/layout/arrow2"/>
    <dgm:cxn modelId="{F6AF1D73-6DB9-40D3-9290-67313AF30151}" srcId="{70D38257-B510-4FB3-8B2E-944CE3036AE6}" destId="{847F8B41-E809-4E98-999F-45E2AFD1830E}" srcOrd="0" destOrd="0" parTransId="{B71D4BEB-461D-45C9-9463-3BB00F92203D}" sibTransId="{4B5AE65B-F600-4738-A7D3-4FD1E7260D34}"/>
    <dgm:cxn modelId="{67B5159B-4896-42B9-A712-5265272E068E}" srcId="{70D38257-B510-4FB3-8B2E-944CE3036AE6}" destId="{36146CDC-16D1-4A97-9AA4-20C02AD089BD}" srcOrd="2" destOrd="0" parTransId="{96431EDA-805B-416A-9625-F5C5CF3CBE77}" sibTransId="{E928949A-699B-4DA8-BA0F-3908D7FF8F06}"/>
    <dgm:cxn modelId="{32F37E14-3E6A-4343-969F-5B57AFAAB3A9}" type="presOf" srcId="{70D38257-B510-4FB3-8B2E-944CE3036AE6}" destId="{A286BE92-9D3A-4208-A87A-749997D752A3}" srcOrd="0" destOrd="0" presId="urn:microsoft.com/office/officeart/2005/8/layout/arrow2"/>
    <dgm:cxn modelId="{10F49F00-D2BA-3346-A88A-01D7C9291CFC}" type="presParOf" srcId="{A286BE92-9D3A-4208-A87A-749997D752A3}" destId="{A9D1D45D-2C9B-43AD-B4EB-14D57CED9CC9}" srcOrd="0" destOrd="0" presId="urn:microsoft.com/office/officeart/2005/8/layout/arrow2"/>
    <dgm:cxn modelId="{212D347D-F132-CE48-9D06-F774E26C2DB4}" type="presParOf" srcId="{A286BE92-9D3A-4208-A87A-749997D752A3}" destId="{EEE8328A-6CEC-488D-A85A-628EE3231ADD}" srcOrd="1" destOrd="0" presId="urn:microsoft.com/office/officeart/2005/8/layout/arrow2"/>
    <dgm:cxn modelId="{E51202DD-77E4-DC46-8236-7C1F6B857677}" type="presParOf" srcId="{EEE8328A-6CEC-488D-A85A-628EE3231ADD}" destId="{F401581D-516D-4DD7-ACC5-D2DE8B1871E8}" srcOrd="0" destOrd="0" presId="urn:microsoft.com/office/officeart/2005/8/layout/arrow2"/>
    <dgm:cxn modelId="{7008A587-1BFB-5242-9C24-60F9414C280E}" type="presParOf" srcId="{EEE8328A-6CEC-488D-A85A-628EE3231ADD}" destId="{9E3F299A-DD4B-48E0-8D17-2BC50C8261A8}" srcOrd="1" destOrd="0" presId="urn:microsoft.com/office/officeart/2005/8/layout/arrow2"/>
    <dgm:cxn modelId="{21AFE204-B384-BB49-9E2B-2CA46F9C2503}" type="presParOf" srcId="{EEE8328A-6CEC-488D-A85A-628EE3231ADD}" destId="{105252EA-3922-43E9-A4B9-B973CBA38329}" srcOrd="2" destOrd="0" presId="urn:microsoft.com/office/officeart/2005/8/layout/arrow2"/>
    <dgm:cxn modelId="{7C052363-14E5-B541-99F6-BF46B7329A32}" type="presParOf" srcId="{EEE8328A-6CEC-488D-A85A-628EE3231ADD}" destId="{4C36FE2E-A4D7-49B8-8C5E-AC8305C75EB3}" srcOrd="3" destOrd="0" presId="urn:microsoft.com/office/officeart/2005/8/layout/arrow2"/>
    <dgm:cxn modelId="{C9AB7A40-8449-3643-A03B-F0FA1A2E695C}" type="presParOf" srcId="{EEE8328A-6CEC-488D-A85A-628EE3231ADD}" destId="{2EA2C749-0DCF-4017-8959-4699DB62E4C1}" srcOrd="4" destOrd="0" presId="urn:microsoft.com/office/officeart/2005/8/layout/arrow2"/>
    <dgm:cxn modelId="{0269D3BD-6B69-6549-B215-A2C1D5900AF6}" type="presParOf" srcId="{EEE8328A-6CEC-488D-A85A-628EE3231ADD}" destId="{EBA0A1CB-8426-41E0-A65C-0C36D9607BE0}" srcOrd="5" destOrd="0" presId="urn:microsoft.com/office/officeart/2005/8/layout/arrow2"/>
  </dgm:cxnLst>
  <dgm:bg/>
  <dgm:whole>
    <a:ln w="12700" cmpd="sng">
      <a:solidFill>
        <a:srgbClr val="0000FF"/>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A43C63-F3AF-814D-A204-DF2CEFCA4863}" type="doc">
      <dgm:prSet loTypeId="urn:microsoft.com/office/officeart/2009/3/layout/SubStepProcess" loCatId="" qsTypeId="urn:microsoft.com/office/officeart/2005/8/quickstyle/simple1" qsCatId="simple" csTypeId="urn:microsoft.com/office/officeart/2005/8/colors/accent0_2" csCatId="mainScheme" phldr="1"/>
      <dgm:spPr/>
      <dgm:t>
        <a:bodyPr/>
        <a:lstStyle/>
        <a:p>
          <a:endParaRPr lang="es-ES"/>
        </a:p>
      </dgm:t>
    </dgm:pt>
    <dgm:pt modelId="{4A0B40BD-AD57-E44D-B900-EB6F1C0B00DE}">
      <dgm:prSet phldrT="[Texto]" custT="1"/>
      <dgm:spPr>
        <a:ln>
          <a:solidFill>
            <a:srgbClr val="3366FF"/>
          </a:solidFill>
        </a:ln>
      </dgm:spPr>
      <dgm:t>
        <a:bodyPr/>
        <a:lstStyle/>
        <a:p>
          <a:r>
            <a:rPr lang="en-US" sz="1400" noProof="0" dirty="0" smtClean="0">
              <a:latin typeface="Avenir Light"/>
              <a:cs typeface="Avenir Light"/>
            </a:rPr>
            <a:t>Selection process </a:t>
          </a:r>
          <a:endParaRPr lang="en-US" sz="1400" noProof="0" dirty="0">
            <a:latin typeface="Avenir Light"/>
            <a:cs typeface="Avenir Light"/>
          </a:endParaRPr>
        </a:p>
      </dgm:t>
    </dgm:pt>
    <dgm:pt modelId="{B5A60BCE-3E5D-C742-A9FB-3242C690D969}" type="parTrans" cxnId="{830DE8A7-DE84-B341-B23D-DCBAF306B61D}">
      <dgm:prSet/>
      <dgm:spPr/>
      <dgm:t>
        <a:bodyPr/>
        <a:lstStyle/>
        <a:p>
          <a:endParaRPr lang="en-US" sz="1200" noProof="0">
            <a:latin typeface="Avenir Light"/>
            <a:cs typeface="Avenir Light"/>
          </a:endParaRPr>
        </a:p>
      </dgm:t>
    </dgm:pt>
    <dgm:pt modelId="{E583583A-44D8-9345-A467-DCDB7CA30FD9}" type="sibTrans" cxnId="{830DE8A7-DE84-B341-B23D-DCBAF306B61D}">
      <dgm:prSet/>
      <dgm:spPr/>
      <dgm:t>
        <a:bodyPr/>
        <a:lstStyle/>
        <a:p>
          <a:endParaRPr lang="en-US" sz="1200" noProof="0">
            <a:latin typeface="Avenir Light"/>
            <a:cs typeface="Avenir Light"/>
          </a:endParaRPr>
        </a:p>
      </dgm:t>
    </dgm:pt>
    <dgm:pt modelId="{9A9CEC7D-4A3E-3B47-8E05-78936B94CE0B}">
      <dgm:prSet phldrT="[Texto]" custT="1"/>
      <dgm:spPr/>
      <dgm:t>
        <a:bodyPr/>
        <a:lstStyle/>
        <a:p>
          <a:r>
            <a:rPr lang="en-US" sz="1600" b="1" noProof="0" dirty="0" smtClean="0">
              <a:solidFill>
                <a:srgbClr val="008000"/>
              </a:solidFill>
              <a:latin typeface="Avenir Light"/>
              <a:cs typeface="Avenir Light"/>
            </a:rPr>
            <a:t>Financing YES </a:t>
          </a:r>
          <a:endParaRPr lang="en-US" sz="1600" b="1" noProof="0" dirty="0">
            <a:solidFill>
              <a:srgbClr val="008000"/>
            </a:solidFill>
            <a:latin typeface="Avenir Light"/>
            <a:cs typeface="Avenir Light"/>
          </a:endParaRPr>
        </a:p>
      </dgm:t>
    </dgm:pt>
    <dgm:pt modelId="{1589D29E-A146-4440-A6CE-3EE85F715F34}" type="parTrans" cxnId="{0DAF0DED-ED99-B043-96A7-E548C2C12172}">
      <dgm:prSet/>
      <dgm:spPr/>
      <dgm:t>
        <a:bodyPr/>
        <a:lstStyle/>
        <a:p>
          <a:endParaRPr lang="en-US" sz="1200" noProof="0">
            <a:latin typeface="Avenir Light"/>
            <a:cs typeface="Avenir Light"/>
          </a:endParaRPr>
        </a:p>
      </dgm:t>
    </dgm:pt>
    <dgm:pt modelId="{BB274826-3E2E-1E42-860B-CD7E0BC3E017}" type="sibTrans" cxnId="{0DAF0DED-ED99-B043-96A7-E548C2C12172}">
      <dgm:prSet/>
      <dgm:spPr/>
      <dgm:t>
        <a:bodyPr/>
        <a:lstStyle/>
        <a:p>
          <a:endParaRPr lang="en-US" sz="1200" noProof="0">
            <a:latin typeface="Avenir Light"/>
            <a:cs typeface="Avenir Light"/>
          </a:endParaRPr>
        </a:p>
      </dgm:t>
    </dgm:pt>
    <dgm:pt modelId="{4830D974-8D12-B64A-946F-FCC43110DC90}">
      <dgm:prSet phldrT="[Texto]" custT="1"/>
      <dgm:spPr/>
      <dgm:t>
        <a:bodyPr/>
        <a:lstStyle/>
        <a:p>
          <a:r>
            <a:rPr lang="en-US" sz="1600" b="1" noProof="0" dirty="0" smtClean="0">
              <a:solidFill>
                <a:srgbClr val="FF0000"/>
              </a:solidFill>
              <a:latin typeface="Avenir Light"/>
              <a:cs typeface="Avenir Light"/>
            </a:rPr>
            <a:t>Financing NO</a:t>
          </a:r>
          <a:endParaRPr lang="en-US" sz="1600" b="1" noProof="0" dirty="0">
            <a:solidFill>
              <a:srgbClr val="FF0000"/>
            </a:solidFill>
            <a:latin typeface="Avenir Light"/>
            <a:cs typeface="Avenir Light"/>
          </a:endParaRPr>
        </a:p>
      </dgm:t>
    </dgm:pt>
    <dgm:pt modelId="{BB3D3A7E-7E9D-7F46-A83D-981917955A2E}" type="parTrans" cxnId="{A6028F05-6B9E-E942-A1A0-3A89C689432A}">
      <dgm:prSet/>
      <dgm:spPr/>
      <dgm:t>
        <a:bodyPr/>
        <a:lstStyle/>
        <a:p>
          <a:endParaRPr lang="en-US" sz="1200" noProof="0">
            <a:latin typeface="Avenir Light"/>
            <a:cs typeface="Avenir Light"/>
          </a:endParaRPr>
        </a:p>
      </dgm:t>
    </dgm:pt>
    <dgm:pt modelId="{59999E5D-6351-4849-952A-903C020C09E3}" type="sibTrans" cxnId="{A6028F05-6B9E-E942-A1A0-3A89C689432A}">
      <dgm:prSet/>
      <dgm:spPr/>
      <dgm:t>
        <a:bodyPr/>
        <a:lstStyle/>
        <a:p>
          <a:endParaRPr lang="en-US" sz="1200" noProof="0">
            <a:latin typeface="Avenir Light"/>
            <a:cs typeface="Avenir Light"/>
          </a:endParaRPr>
        </a:p>
      </dgm:t>
    </dgm:pt>
    <dgm:pt modelId="{CA942C55-AC44-3B48-A07B-369127AEC2C6}">
      <dgm:prSet phldrT="[Texto]" custT="1"/>
      <dgm:spPr>
        <a:ln>
          <a:solidFill>
            <a:srgbClr val="3366FF"/>
          </a:solidFill>
        </a:ln>
      </dgm:spPr>
      <dgm:t>
        <a:bodyPr/>
        <a:lstStyle/>
        <a:p>
          <a:r>
            <a:rPr lang="en-US" sz="1400" noProof="0" dirty="0" smtClean="0">
              <a:latin typeface="Avenir Light"/>
              <a:cs typeface="Avenir Light"/>
            </a:rPr>
            <a:t>Training &amp; Strategic mentoring</a:t>
          </a:r>
          <a:endParaRPr lang="en-US" sz="1400" noProof="0" dirty="0">
            <a:latin typeface="Avenir Light"/>
            <a:cs typeface="Avenir Light"/>
          </a:endParaRPr>
        </a:p>
      </dgm:t>
    </dgm:pt>
    <dgm:pt modelId="{33F4A61A-6B5A-9741-9C35-A8FE0423C036}" type="parTrans" cxnId="{FA17530A-5B77-DF4D-B9E3-66820114CD11}">
      <dgm:prSet/>
      <dgm:spPr/>
      <dgm:t>
        <a:bodyPr/>
        <a:lstStyle/>
        <a:p>
          <a:endParaRPr lang="en-US" sz="1200" noProof="0">
            <a:latin typeface="Avenir Light"/>
            <a:cs typeface="Avenir Light"/>
          </a:endParaRPr>
        </a:p>
      </dgm:t>
    </dgm:pt>
    <dgm:pt modelId="{ED78FC41-6470-6847-91B8-27A0A8FF4F57}" type="sibTrans" cxnId="{FA17530A-5B77-DF4D-B9E3-66820114CD11}">
      <dgm:prSet/>
      <dgm:spPr/>
      <dgm:t>
        <a:bodyPr/>
        <a:lstStyle/>
        <a:p>
          <a:endParaRPr lang="en-US" sz="1200" noProof="0">
            <a:latin typeface="Avenir Light"/>
            <a:cs typeface="Avenir Light"/>
          </a:endParaRPr>
        </a:p>
      </dgm:t>
    </dgm:pt>
    <dgm:pt modelId="{CDDFF6C1-F558-F545-924A-959178B48C8A}">
      <dgm:prSet phldrT="[Texto]" custT="1"/>
      <dgm:spPr>
        <a:ln>
          <a:solidFill>
            <a:srgbClr val="3366FF"/>
          </a:solidFill>
        </a:ln>
      </dgm:spPr>
      <dgm:t>
        <a:bodyPr/>
        <a:lstStyle/>
        <a:p>
          <a:r>
            <a:rPr lang="en-US" sz="1400" noProof="0" dirty="0" smtClean="0">
              <a:latin typeface="Avenir Light"/>
              <a:cs typeface="Avenir Light"/>
            </a:rPr>
            <a:t>Visibility, Ecosystem &amp; Networking </a:t>
          </a:r>
          <a:endParaRPr lang="en-US" sz="1400" noProof="0" dirty="0">
            <a:latin typeface="Avenir Light"/>
            <a:cs typeface="Avenir Light"/>
          </a:endParaRPr>
        </a:p>
      </dgm:t>
    </dgm:pt>
    <dgm:pt modelId="{781D3BEF-3A3F-0F47-A0FD-048EB0419CA4}" type="parTrans" cxnId="{439BE995-29A6-CF41-9B91-FCE11090032F}">
      <dgm:prSet/>
      <dgm:spPr/>
      <dgm:t>
        <a:bodyPr/>
        <a:lstStyle/>
        <a:p>
          <a:endParaRPr lang="en-US" sz="1200" noProof="0"/>
        </a:p>
      </dgm:t>
    </dgm:pt>
    <dgm:pt modelId="{66C2CC46-6070-FD44-9870-E52C173E0C80}" type="sibTrans" cxnId="{439BE995-29A6-CF41-9B91-FCE11090032F}">
      <dgm:prSet/>
      <dgm:spPr/>
      <dgm:t>
        <a:bodyPr/>
        <a:lstStyle/>
        <a:p>
          <a:endParaRPr lang="en-US" sz="1200" noProof="0"/>
        </a:p>
      </dgm:t>
    </dgm:pt>
    <dgm:pt modelId="{1D52C47F-018A-FB4D-80C9-23976B4D5608}">
      <dgm:prSet phldrT="[Texto]" custT="1"/>
      <dgm:spPr>
        <a:ln>
          <a:solidFill>
            <a:srgbClr val="3366FF"/>
          </a:solidFill>
        </a:ln>
      </dgm:spPr>
      <dgm:t>
        <a:bodyPr/>
        <a:lstStyle/>
        <a:p>
          <a:r>
            <a:rPr lang="en-US" sz="1400" noProof="0" dirty="0" smtClean="0">
              <a:latin typeface="Avenir Light"/>
              <a:cs typeface="Avenir Light"/>
            </a:rPr>
            <a:t>Access to Finance: </a:t>
          </a:r>
          <a:r>
            <a:rPr lang="en-US" sz="1200" noProof="0" dirty="0" smtClean="0">
              <a:latin typeface="Avenir Light"/>
              <a:cs typeface="Avenir Light"/>
            </a:rPr>
            <a:t>Presentation to MSI SL  </a:t>
          </a:r>
          <a:endParaRPr lang="en-US" sz="1400" noProof="0" dirty="0">
            <a:latin typeface="Avenir Light"/>
            <a:cs typeface="Avenir Light"/>
          </a:endParaRPr>
        </a:p>
      </dgm:t>
    </dgm:pt>
    <dgm:pt modelId="{29CD1020-8133-1E42-B4BE-F73F6FA569D0}" type="parTrans" cxnId="{571DFFF2-67A0-C14A-8339-6A2627A24E2B}">
      <dgm:prSet/>
      <dgm:spPr/>
      <dgm:t>
        <a:bodyPr/>
        <a:lstStyle/>
        <a:p>
          <a:endParaRPr lang="en-US" sz="1200" noProof="0"/>
        </a:p>
      </dgm:t>
    </dgm:pt>
    <dgm:pt modelId="{F0DFCA3C-EA92-1247-B7C1-2068B9A8167F}" type="sibTrans" cxnId="{571DFFF2-67A0-C14A-8339-6A2627A24E2B}">
      <dgm:prSet/>
      <dgm:spPr/>
      <dgm:t>
        <a:bodyPr/>
        <a:lstStyle/>
        <a:p>
          <a:endParaRPr lang="en-US" sz="1200" noProof="0"/>
        </a:p>
      </dgm:t>
    </dgm:pt>
    <dgm:pt modelId="{7BE9BF3A-C2AB-7540-AA7E-D400CF64017F}">
      <dgm:prSet phldrT="[Texto]" custT="1"/>
      <dgm:spPr>
        <a:ln>
          <a:solidFill>
            <a:srgbClr val="3366FF"/>
          </a:solidFill>
        </a:ln>
      </dgm:spPr>
      <dgm:t>
        <a:bodyPr/>
        <a:lstStyle/>
        <a:p>
          <a:r>
            <a:rPr lang="en-US" sz="1400" noProof="0" smtClean="0">
              <a:latin typeface="Avenir Light"/>
              <a:cs typeface="Avenir Light"/>
            </a:rPr>
            <a:t>Elaboration of a Growth Business Plan</a:t>
          </a:r>
          <a:endParaRPr lang="en-US" sz="1400" noProof="0">
            <a:latin typeface="Avenir Light"/>
            <a:cs typeface="Avenir Light"/>
          </a:endParaRPr>
        </a:p>
      </dgm:t>
    </dgm:pt>
    <dgm:pt modelId="{9F7698C6-1B41-684A-A969-C13EFB3706DE}" type="parTrans" cxnId="{D95E82FA-415F-E248-BC70-14FF8B01867B}">
      <dgm:prSet/>
      <dgm:spPr/>
      <dgm:t>
        <a:bodyPr/>
        <a:lstStyle/>
        <a:p>
          <a:endParaRPr lang="en-US" sz="1200" noProof="0"/>
        </a:p>
      </dgm:t>
    </dgm:pt>
    <dgm:pt modelId="{9633BF86-6729-3345-A529-EA5EC7AEA7FF}" type="sibTrans" cxnId="{D95E82FA-415F-E248-BC70-14FF8B01867B}">
      <dgm:prSet/>
      <dgm:spPr/>
      <dgm:t>
        <a:bodyPr/>
        <a:lstStyle/>
        <a:p>
          <a:endParaRPr lang="en-US" sz="1200" noProof="0"/>
        </a:p>
      </dgm:t>
    </dgm:pt>
    <dgm:pt modelId="{FD6DD024-70EB-704B-8F09-3598C0DD5EAB}" type="pres">
      <dgm:prSet presAssocID="{8FA43C63-F3AF-814D-A204-DF2CEFCA4863}" presName="Name0" presStyleCnt="0">
        <dgm:presLayoutVars>
          <dgm:chMax val="7"/>
          <dgm:dir/>
          <dgm:animOne val="branch"/>
        </dgm:presLayoutVars>
      </dgm:prSet>
      <dgm:spPr/>
      <dgm:t>
        <a:bodyPr/>
        <a:lstStyle/>
        <a:p>
          <a:endParaRPr lang="es-ES"/>
        </a:p>
      </dgm:t>
    </dgm:pt>
    <dgm:pt modelId="{B4AE9EC5-30F0-FF4A-8AF7-0231324CCF88}" type="pres">
      <dgm:prSet presAssocID="{4A0B40BD-AD57-E44D-B900-EB6F1C0B00DE}" presName="parTx1" presStyleLbl="node1" presStyleIdx="0" presStyleCnt="5" custScaleY="90253"/>
      <dgm:spPr/>
      <dgm:t>
        <a:bodyPr/>
        <a:lstStyle/>
        <a:p>
          <a:endParaRPr lang="es-ES"/>
        </a:p>
      </dgm:t>
    </dgm:pt>
    <dgm:pt modelId="{81F37ACC-FA10-CA4C-8774-FCD06DE57217}" type="pres">
      <dgm:prSet presAssocID="{CA942C55-AC44-3B48-A07B-369127AEC2C6}" presName="parTx2" presStyleLbl="node1" presStyleIdx="1" presStyleCnt="5" custScaleY="90253"/>
      <dgm:spPr/>
      <dgm:t>
        <a:bodyPr/>
        <a:lstStyle/>
        <a:p>
          <a:endParaRPr lang="es-ES"/>
        </a:p>
      </dgm:t>
    </dgm:pt>
    <dgm:pt modelId="{9956FE04-03C2-104D-AFBF-15F0E217850B}" type="pres">
      <dgm:prSet presAssocID="{CDDFF6C1-F558-F545-924A-959178B48C8A}" presName="parTx3" presStyleLbl="node1" presStyleIdx="2" presStyleCnt="5" custScaleY="90253"/>
      <dgm:spPr/>
      <dgm:t>
        <a:bodyPr/>
        <a:lstStyle/>
        <a:p>
          <a:endParaRPr lang="es-ES"/>
        </a:p>
      </dgm:t>
    </dgm:pt>
    <dgm:pt modelId="{946D5045-5F12-3043-9469-8B12724D937B}" type="pres">
      <dgm:prSet presAssocID="{7BE9BF3A-C2AB-7540-AA7E-D400CF64017F}" presName="parTx4" presStyleLbl="node1" presStyleIdx="3" presStyleCnt="5" custScaleY="90253"/>
      <dgm:spPr/>
      <dgm:t>
        <a:bodyPr/>
        <a:lstStyle/>
        <a:p>
          <a:endParaRPr lang="es-ES"/>
        </a:p>
      </dgm:t>
    </dgm:pt>
    <dgm:pt modelId="{8AB7C184-B5CB-5B40-9630-41826B758CA5}" type="pres">
      <dgm:prSet presAssocID="{1D52C47F-018A-FB4D-80C9-23976B4D5608}" presName="parTx5" presStyleLbl="node1" presStyleIdx="4" presStyleCnt="5" custScaleY="90253"/>
      <dgm:spPr/>
      <dgm:t>
        <a:bodyPr/>
        <a:lstStyle/>
        <a:p>
          <a:endParaRPr lang="es-ES"/>
        </a:p>
      </dgm:t>
    </dgm:pt>
    <dgm:pt modelId="{F48615D1-404A-3844-A2E7-8D8F363AC7E3}" type="pres">
      <dgm:prSet presAssocID="{1D52C47F-018A-FB4D-80C9-23976B4D5608}" presName="spPre5" presStyleCnt="0"/>
      <dgm:spPr/>
    </dgm:pt>
    <dgm:pt modelId="{391AE569-4255-0145-85F7-FBEC8DA1015D}" type="pres">
      <dgm:prSet presAssocID="{1D52C47F-018A-FB4D-80C9-23976B4D5608}" presName="chLin5" presStyleCnt="0"/>
      <dgm:spPr/>
    </dgm:pt>
    <dgm:pt modelId="{8479242E-FC17-2741-8549-676749C8A189}" type="pres">
      <dgm:prSet presAssocID="{1589D29E-A146-4440-A6CE-3EE85F715F34}" presName="Name147" presStyleLbl="parChTrans1D1" presStyleIdx="0" presStyleCnt="4"/>
      <dgm:spPr>
        <a:ln>
          <a:solidFill>
            <a:srgbClr val="3366FF"/>
          </a:solidFill>
        </a:ln>
      </dgm:spPr>
    </dgm:pt>
    <dgm:pt modelId="{38233751-01FF-2D45-BE94-11D220590290}" type="pres">
      <dgm:prSet presAssocID="{9A9CEC7D-4A3E-3B47-8E05-78936B94CE0B}" presName="txAndLines5" presStyleCnt="0"/>
      <dgm:spPr/>
    </dgm:pt>
    <dgm:pt modelId="{9AC86860-5AB7-8847-89F4-C109382C0007}" type="pres">
      <dgm:prSet presAssocID="{9A9CEC7D-4A3E-3B47-8E05-78936B94CE0B}" presName="anchor5" presStyleCnt="0"/>
      <dgm:spPr/>
    </dgm:pt>
    <dgm:pt modelId="{D5A69F65-E353-C543-946B-25EC5AB4839D}" type="pres">
      <dgm:prSet presAssocID="{9A9CEC7D-4A3E-3B47-8E05-78936B94CE0B}" presName="backup5" presStyleCnt="0"/>
      <dgm:spPr/>
    </dgm:pt>
    <dgm:pt modelId="{3ECF8762-0CA9-2F45-A5F2-818F9ED58329}" type="pres">
      <dgm:prSet presAssocID="{9A9CEC7D-4A3E-3B47-8E05-78936B94CE0B}" presName="preLine5" presStyleLbl="parChTrans1D1" presStyleIdx="1" presStyleCnt="4"/>
      <dgm:spPr/>
    </dgm:pt>
    <dgm:pt modelId="{13607D57-6E85-BD4C-A0BB-D0796655CAC8}" type="pres">
      <dgm:prSet presAssocID="{9A9CEC7D-4A3E-3B47-8E05-78936B94CE0B}" presName="desTx5" presStyleLbl="revTx" presStyleIdx="0" presStyleCnt="0">
        <dgm:presLayoutVars>
          <dgm:bulletEnabled val="1"/>
        </dgm:presLayoutVars>
      </dgm:prSet>
      <dgm:spPr/>
      <dgm:t>
        <a:bodyPr/>
        <a:lstStyle/>
        <a:p>
          <a:endParaRPr lang="es-ES"/>
        </a:p>
      </dgm:t>
    </dgm:pt>
    <dgm:pt modelId="{DB45EC91-6842-0540-82D3-1BCDAEEAE530}" type="pres">
      <dgm:prSet presAssocID="{BB3D3A7E-7E9D-7F46-A83D-981917955A2E}" presName="Name147" presStyleLbl="parChTrans1D1" presStyleIdx="2" presStyleCnt="4"/>
      <dgm:spPr>
        <a:ln>
          <a:solidFill>
            <a:srgbClr val="3366FF"/>
          </a:solidFill>
        </a:ln>
      </dgm:spPr>
    </dgm:pt>
    <dgm:pt modelId="{DF0F23F3-2EE5-A54B-BC39-8F833637B211}" type="pres">
      <dgm:prSet presAssocID="{4830D974-8D12-B64A-946F-FCC43110DC90}" presName="txAndLines5" presStyleCnt="0"/>
      <dgm:spPr/>
    </dgm:pt>
    <dgm:pt modelId="{B7D51BBC-C2AC-A846-A701-D84BBA0B164D}" type="pres">
      <dgm:prSet presAssocID="{4830D974-8D12-B64A-946F-FCC43110DC90}" presName="anchor5" presStyleCnt="0"/>
      <dgm:spPr/>
    </dgm:pt>
    <dgm:pt modelId="{25998528-82EA-A14F-BAF4-21F1BBAE2918}" type="pres">
      <dgm:prSet presAssocID="{4830D974-8D12-B64A-946F-FCC43110DC90}" presName="backup5" presStyleCnt="0"/>
      <dgm:spPr/>
    </dgm:pt>
    <dgm:pt modelId="{B7569B9D-4DD0-DB44-A533-F39EE0DD4C5B}" type="pres">
      <dgm:prSet presAssocID="{4830D974-8D12-B64A-946F-FCC43110DC90}" presName="preLine5" presStyleLbl="parChTrans1D1" presStyleIdx="3" presStyleCnt="4"/>
      <dgm:spPr/>
    </dgm:pt>
    <dgm:pt modelId="{3F95A406-4B22-B943-8A98-05AC578529BB}" type="pres">
      <dgm:prSet presAssocID="{4830D974-8D12-B64A-946F-FCC43110DC90}" presName="desTx5" presStyleLbl="revTx" presStyleIdx="0" presStyleCnt="0">
        <dgm:presLayoutVars>
          <dgm:bulletEnabled val="1"/>
        </dgm:presLayoutVars>
      </dgm:prSet>
      <dgm:spPr/>
      <dgm:t>
        <a:bodyPr/>
        <a:lstStyle/>
        <a:p>
          <a:endParaRPr lang="es-ES"/>
        </a:p>
      </dgm:t>
    </dgm:pt>
  </dgm:ptLst>
  <dgm:cxnLst>
    <dgm:cxn modelId="{0CF7E51B-B003-084A-BDD9-A9561E12B0E2}" type="presOf" srcId="{9A9CEC7D-4A3E-3B47-8E05-78936B94CE0B}" destId="{13607D57-6E85-BD4C-A0BB-D0796655CAC8}" srcOrd="0" destOrd="0" presId="urn:microsoft.com/office/officeart/2009/3/layout/SubStepProcess"/>
    <dgm:cxn modelId="{DB35132A-C6EC-F443-A8A7-BC0D2163F231}" type="presOf" srcId="{CDDFF6C1-F558-F545-924A-959178B48C8A}" destId="{9956FE04-03C2-104D-AFBF-15F0E217850B}" srcOrd="0" destOrd="0" presId="urn:microsoft.com/office/officeart/2009/3/layout/SubStepProcess"/>
    <dgm:cxn modelId="{93B2EBDB-2AFD-AD4D-A6E8-0EBB813076CE}" type="presOf" srcId="{4830D974-8D12-B64A-946F-FCC43110DC90}" destId="{3F95A406-4B22-B943-8A98-05AC578529BB}" srcOrd="0" destOrd="0" presId="urn:microsoft.com/office/officeart/2009/3/layout/SubStepProcess"/>
    <dgm:cxn modelId="{F4AB9942-5C3C-7A45-88BB-49205CD64B7B}" type="presOf" srcId="{4A0B40BD-AD57-E44D-B900-EB6F1C0B00DE}" destId="{B4AE9EC5-30F0-FF4A-8AF7-0231324CCF88}" srcOrd="0" destOrd="0" presId="urn:microsoft.com/office/officeart/2009/3/layout/SubStepProcess"/>
    <dgm:cxn modelId="{D9EFCE9F-967A-FB4B-BE47-43ED0ACF008F}" type="presOf" srcId="{1D52C47F-018A-FB4D-80C9-23976B4D5608}" destId="{8AB7C184-B5CB-5B40-9630-41826B758CA5}" srcOrd="0" destOrd="0" presId="urn:microsoft.com/office/officeart/2009/3/layout/SubStepProcess"/>
    <dgm:cxn modelId="{D95E82FA-415F-E248-BC70-14FF8B01867B}" srcId="{8FA43C63-F3AF-814D-A204-DF2CEFCA4863}" destId="{7BE9BF3A-C2AB-7540-AA7E-D400CF64017F}" srcOrd="3" destOrd="0" parTransId="{9F7698C6-1B41-684A-A969-C13EFB3706DE}" sibTransId="{9633BF86-6729-3345-A529-EA5EC7AEA7FF}"/>
    <dgm:cxn modelId="{6411E66F-16CE-8940-AD38-344FF82F62C1}" type="presOf" srcId="{8FA43C63-F3AF-814D-A204-DF2CEFCA4863}" destId="{FD6DD024-70EB-704B-8F09-3598C0DD5EAB}" srcOrd="0" destOrd="0" presId="urn:microsoft.com/office/officeart/2009/3/layout/SubStepProcess"/>
    <dgm:cxn modelId="{FA17530A-5B77-DF4D-B9E3-66820114CD11}" srcId="{8FA43C63-F3AF-814D-A204-DF2CEFCA4863}" destId="{CA942C55-AC44-3B48-A07B-369127AEC2C6}" srcOrd="1" destOrd="0" parTransId="{33F4A61A-6B5A-9741-9C35-A8FE0423C036}" sibTransId="{ED78FC41-6470-6847-91B8-27A0A8FF4F57}"/>
    <dgm:cxn modelId="{439BE995-29A6-CF41-9B91-FCE11090032F}" srcId="{8FA43C63-F3AF-814D-A204-DF2CEFCA4863}" destId="{CDDFF6C1-F558-F545-924A-959178B48C8A}" srcOrd="2" destOrd="0" parTransId="{781D3BEF-3A3F-0F47-A0FD-048EB0419CA4}" sibTransId="{66C2CC46-6070-FD44-9870-E52C173E0C80}"/>
    <dgm:cxn modelId="{A6028F05-6B9E-E942-A1A0-3A89C689432A}" srcId="{1D52C47F-018A-FB4D-80C9-23976B4D5608}" destId="{4830D974-8D12-B64A-946F-FCC43110DC90}" srcOrd="1" destOrd="0" parTransId="{BB3D3A7E-7E9D-7F46-A83D-981917955A2E}" sibTransId="{59999E5D-6351-4849-952A-903C020C09E3}"/>
    <dgm:cxn modelId="{445840B6-C21E-DF48-AB25-0487B553DF6D}" type="presOf" srcId="{CA942C55-AC44-3B48-A07B-369127AEC2C6}" destId="{81F37ACC-FA10-CA4C-8774-FCD06DE57217}" srcOrd="0" destOrd="0" presId="urn:microsoft.com/office/officeart/2009/3/layout/SubStepProcess"/>
    <dgm:cxn modelId="{830DE8A7-DE84-B341-B23D-DCBAF306B61D}" srcId="{8FA43C63-F3AF-814D-A204-DF2CEFCA4863}" destId="{4A0B40BD-AD57-E44D-B900-EB6F1C0B00DE}" srcOrd="0" destOrd="0" parTransId="{B5A60BCE-3E5D-C742-A9FB-3242C690D969}" sibTransId="{E583583A-44D8-9345-A467-DCDB7CA30FD9}"/>
    <dgm:cxn modelId="{6B0FF0E7-CD0E-7B45-B9A4-CAF808436E66}" type="presOf" srcId="{7BE9BF3A-C2AB-7540-AA7E-D400CF64017F}" destId="{946D5045-5F12-3043-9469-8B12724D937B}" srcOrd="0" destOrd="0" presId="urn:microsoft.com/office/officeart/2009/3/layout/SubStepProcess"/>
    <dgm:cxn modelId="{0DAF0DED-ED99-B043-96A7-E548C2C12172}" srcId="{1D52C47F-018A-FB4D-80C9-23976B4D5608}" destId="{9A9CEC7D-4A3E-3B47-8E05-78936B94CE0B}" srcOrd="0" destOrd="0" parTransId="{1589D29E-A146-4440-A6CE-3EE85F715F34}" sibTransId="{BB274826-3E2E-1E42-860B-CD7E0BC3E017}"/>
    <dgm:cxn modelId="{571DFFF2-67A0-C14A-8339-6A2627A24E2B}" srcId="{8FA43C63-F3AF-814D-A204-DF2CEFCA4863}" destId="{1D52C47F-018A-FB4D-80C9-23976B4D5608}" srcOrd="4" destOrd="0" parTransId="{29CD1020-8133-1E42-B4BE-F73F6FA569D0}" sibTransId="{F0DFCA3C-EA92-1247-B7C1-2068B9A8167F}"/>
    <dgm:cxn modelId="{3DFA35DD-8099-994E-86C4-444518F628C2}" type="presParOf" srcId="{FD6DD024-70EB-704B-8F09-3598C0DD5EAB}" destId="{B4AE9EC5-30F0-FF4A-8AF7-0231324CCF88}" srcOrd="0" destOrd="0" presId="urn:microsoft.com/office/officeart/2009/3/layout/SubStepProcess"/>
    <dgm:cxn modelId="{AE2732FA-98C0-914E-9E64-2CABCBDDA18A}" type="presParOf" srcId="{FD6DD024-70EB-704B-8F09-3598C0DD5EAB}" destId="{81F37ACC-FA10-CA4C-8774-FCD06DE57217}" srcOrd="1" destOrd="0" presId="urn:microsoft.com/office/officeart/2009/3/layout/SubStepProcess"/>
    <dgm:cxn modelId="{B3193FA5-A783-7F42-921E-127DF1ACD2A7}" type="presParOf" srcId="{FD6DD024-70EB-704B-8F09-3598C0DD5EAB}" destId="{9956FE04-03C2-104D-AFBF-15F0E217850B}" srcOrd="2" destOrd="0" presId="urn:microsoft.com/office/officeart/2009/3/layout/SubStepProcess"/>
    <dgm:cxn modelId="{EBDEE404-3B7E-BC46-8BE3-FF6A54D8512D}" type="presParOf" srcId="{FD6DD024-70EB-704B-8F09-3598C0DD5EAB}" destId="{946D5045-5F12-3043-9469-8B12724D937B}" srcOrd="3" destOrd="0" presId="urn:microsoft.com/office/officeart/2009/3/layout/SubStepProcess"/>
    <dgm:cxn modelId="{EB0DE688-B4BC-964B-AF60-B587D4F7D03B}" type="presParOf" srcId="{FD6DD024-70EB-704B-8F09-3598C0DD5EAB}" destId="{8AB7C184-B5CB-5B40-9630-41826B758CA5}" srcOrd="4" destOrd="0" presId="urn:microsoft.com/office/officeart/2009/3/layout/SubStepProcess"/>
    <dgm:cxn modelId="{55C54BA6-C9C5-684B-9078-02E615E05232}" type="presParOf" srcId="{FD6DD024-70EB-704B-8F09-3598C0DD5EAB}" destId="{F48615D1-404A-3844-A2E7-8D8F363AC7E3}" srcOrd="5" destOrd="0" presId="urn:microsoft.com/office/officeart/2009/3/layout/SubStepProcess"/>
    <dgm:cxn modelId="{0B4D944E-E112-B74D-9A2B-669372781D77}" type="presParOf" srcId="{FD6DD024-70EB-704B-8F09-3598C0DD5EAB}" destId="{391AE569-4255-0145-85F7-FBEC8DA1015D}" srcOrd="6" destOrd="0" presId="urn:microsoft.com/office/officeart/2009/3/layout/SubStepProcess"/>
    <dgm:cxn modelId="{F3B07B82-3BF6-9E4E-886F-7CDEDDE413E1}" type="presParOf" srcId="{391AE569-4255-0145-85F7-FBEC8DA1015D}" destId="{8479242E-FC17-2741-8549-676749C8A189}" srcOrd="0" destOrd="0" presId="urn:microsoft.com/office/officeart/2009/3/layout/SubStepProcess"/>
    <dgm:cxn modelId="{CC27FC96-72C7-2B42-A6CC-BD7AEB4210F2}" type="presParOf" srcId="{391AE569-4255-0145-85F7-FBEC8DA1015D}" destId="{38233751-01FF-2D45-BE94-11D220590290}" srcOrd="1" destOrd="0" presId="urn:microsoft.com/office/officeart/2009/3/layout/SubStepProcess"/>
    <dgm:cxn modelId="{13588166-3E7C-724B-B920-8188402B22D9}" type="presParOf" srcId="{38233751-01FF-2D45-BE94-11D220590290}" destId="{9AC86860-5AB7-8847-89F4-C109382C0007}" srcOrd="0" destOrd="0" presId="urn:microsoft.com/office/officeart/2009/3/layout/SubStepProcess"/>
    <dgm:cxn modelId="{B17E66CE-B62F-6C43-9801-B56D9A3A6D75}" type="presParOf" srcId="{38233751-01FF-2D45-BE94-11D220590290}" destId="{D5A69F65-E353-C543-946B-25EC5AB4839D}" srcOrd="1" destOrd="0" presId="urn:microsoft.com/office/officeart/2009/3/layout/SubStepProcess"/>
    <dgm:cxn modelId="{BF3F99B3-86A3-1B4A-9A28-4C68037D64E5}" type="presParOf" srcId="{38233751-01FF-2D45-BE94-11D220590290}" destId="{3ECF8762-0CA9-2F45-A5F2-818F9ED58329}" srcOrd="2" destOrd="0" presId="urn:microsoft.com/office/officeart/2009/3/layout/SubStepProcess"/>
    <dgm:cxn modelId="{3A8519DE-9D2A-1549-8D36-262E16590EAD}" type="presParOf" srcId="{38233751-01FF-2D45-BE94-11D220590290}" destId="{13607D57-6E85-BD4C-A0BB-D0796655CAC8}" srcOrd="3" destOrd="0" presId="urn:microsoft.com/office/officeart/2009/3/layout/SubStepProcess"/>
    <dgm:cxn modelId="{91671341-B12D-974F-BDAB-C90C49EB01EC}" type="presParOf" srcId="{391AE569-4255-0145-85F7-FBEC8DA1015D}" destId="{DB45EC91-6842-0540-82D3-1BCDAEEAE530}" srcOrd="2" destOrd="0" presId="urn:microsoft.com/office/officeart/2009/3/layout/SubStepProcess"/>
    <dgm:cxn modelId="{5C491E3C-C831-9843-A5C1-90F2BDA5568E}" type="presParOf" srcId="{391AE569-4255-0145-85F7-FBEC8DA1015D}" destId="{DF0F23F3-2EE5-A54B-BC39-8F833637B211}" srcOrd="3" destOrd="0" presId="urn:microsoft.com/office/officeart/2009/3/layout/SubStepProcess"/>
    <dgm:cxn modelId="{2C6BB241-EAB6-B74E-93E3-AC0AA1052E86}" type="presParOf" srcId="{DF0F23F3-2EE5-A54B-BC39-8F833637B211}" destId="{B7D51BBC-C2AC-A846-A701-D84BBA0B164D}" srcOrd="0" destOrd="0" presId="urn:microsoft.com/office/officeart/2009/3/layout/SubStepProcess"/>
    <dgm:cxn modelId="{031C3878-3FBE-5B4F-ABE4-94F096BB7AE4}" type="presParOf" srcId="{DF0F23F3-2EE5-A54B-BC39-8F833637B211}" destId="{25998528-82EA-A14F-BAF4-21F1BBAE2918}" srcOrd="1" destOrd="0" presId="urn:microsoft.com/office/officeart/2009/3/layout/SubStepProcess"/>
    <dgm:cxn modelId="{97EDA9CE-1413-2544-A2C4-ACEB933F3B42}" type="presParOf" srcId="{DF0F23F3-2EE5-A54B-BC39-8F833637B211}" destId="{B7569B9D-4DD0-DB44-A533-F39EE0DD4C5B}" srcOrd="2" destOrd="0" presId="urn:microsoft.com/office/officeart/2009/3/layout/SubStepProcess"/>
    <dgm:cxn modelId="{96BDF1BC-32B0-714B-A6B2-0ABC075CEC57}" type="presParOf" srcId="{DF0F23F3-2EE5-A54B-BC39-8F833637B211}" destId="{3F95A406-4B22-B943-8A98-05AC578529BB}" srcOrd="3" destOrd="0" presId="urn:microsoft.com/office/officeart/2009/3/layout/SubStepProcess"/>
  </dgm:cxnLst>
  <dgm:bg/>
  <dgm:whole>
    <a:ln>
      <a:solidFill>
        <a:srgbClr val="0000FF"/>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1D45D-2C9B-43AD-B4EB-14D57CED9CC9}">
      <dsp:nvSpPr>
        <dsp:cNvPr id="0" name=""/>
        <dsp:cNvSpPr/>
      </dsp:nvSpPr>
      <dsp:spPr>
        <a:xfrm>
          <a:off x="143031" y="127132"/>
          <a:ext cx="3851594" cy="2407246"/>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01581D-516D-4DD7-ACC5-D2DE8B1871E8}">
      <dsp:nvSpPr>
        <dsp:cNvPr id="0" name=""/>
        <dsp:cNvSpPr/>
      </dsp:nvSpPr>
      <dsp:spPr>
        <a:xfrm>
          <a:off x="632184" y="1987861"/>
          <a:ext cx="100141" cy="10014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3F299A-DD4B-48E0-8D17-2BC50C8261A8}">
      <dsp:nvSpPr>
        <dsp:cNvPr id="0" name=""/>
        <dsp:cNvSpPr/>
      </dsp:nvSpPr>
      <dsp:spPr>
        <a:xfrm>
          <a:off x="375130" y="2069554"/>
          <a:ext cx="2547994" cy="632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063" tIns="0" rIns="0" bIns="0" numCol="1" spcCol="1270" anchor="t" anchorCtr="0">
          <a:noAutofit/>
        </a:bodyPr>
        <a:lstStyle/>
        <a:p>
          <a:pPr lvl="0" algn="l" defTabSz="711200">
            <a:lnSpc>
              <a:spcPct val="90000"/>
            </a:lnSpc>
            <a:spcBef>
              <a:spcPct val="0"/>
            </a:spcBef>
            <a:spcAft>
              <a:spcPct val="35000"/>
            </a:spcAft>
          </a:pPr>
          <a:r>
            <a:rPr lang="es-ES" sz="1600" b="1" kern="1200" cap="all" spc="0" dirty="0" smtClean="0">
              <a:ln w="9000" cmpd="sng">
                <a:prstDash val="solid"/>
              </a:ln>
              <a:effectLst>
                <a:reflection blurRad="12700" stA="28000" endPos="45000" dist="1000" dir="5400000" sy="-100000" algn="bl" rotWithShape="0"/>
              </a:effectLst>
              <a:latin typeface="Avenir Light"/>
              <a:ea typeface="+mn-ea"/>
              <a:cs typeface="Avenir Light"/>
            </a:rPr>
            <a:t>CONSOLIDATE</a:t>
          </a:r>
          <a:r>
            <a:rPr lang="es-ES" sz="2000" b="1" kern="1200" cap="all" spc="0" dirty="0" smtClean="0">
              <a:ln w="9000" cmpd="sng">
                <a:prstDash val="solid"/>
              </a:ln>
              <a:effectLst>
                <a:reflection blurRad="12700" stA="28000" endPos="45000" dist="1000" dir="5400000" sy="-100000" algn="bl" rotWithShape="0"/>
              </a:effectLst>
              <a:latin typeface="Avenir Light"/>
              <a:ea typeface="+mn-ea"/>
              <a:cs typeface="Avenir Light"/>
            </a:rPr>
            <a:t> </a:t>
          </a:r>
          <a:endParaRPr lang="es-ES" sz="2000" b="1" kern="1200" cap="all" spc="0" dirty="0">
            <a:ln w="9000" cmpd="sng">
              <a:prstDash val="solid"/>
            </a:ln>
            <a:effectLst>
              <a:reflection blurRad="12700" stA="28000" endPos="45000" dist="1000" dir="5400000" sy="-100000" algn="bl" rotWithShape="0"/>
            </a:effectLst>
            <a:latin typeface="Avenir Light"/>
            <a:ea typeface="+mn-ea"/>
            <a:cs typeface="Avenir Light"/>
          </a:endParaRPr>
        </a:p>
      </dsp:txBody>
      <dsp:txXfrm>
        <a:off x="375130" y="2069554"/>
        <a:ext cx="2547994" cy="632448"/>
      </dsp:txXfrm>
    </dsp:sp>
    <dsp:sp modelId="{105252EA-3922-43E9-A4B9-B973CBA38329}">
      <dsp:nvSpPr>
        <dsp:cNvPr id="0" name=""/>
        <dsp:cNvSpPr/>
      </dsp:nvSpPr>
      <dsp:spPr>
        <a:xfrm>
          <a:off x="1516125" y="1333571"/>
          <a:ext cx="181024" cy="18102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36FE2E-A4D7-49B8-8C5E-AC8305C75EB3}">
      <dsp:nvSpPr>
        <dsp:cNvPr id="0" name=""/>
        <dsp:cNvSpPr/>
      </dsp:nvSpPr>
      <dsp:spPr>
        <a:xfrm>
          <a:off x="1606637" y="1483609"/>
          <a:ext cx="924382" cy="1190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21" tIns="0" rIns="0" bIns="0" numCol="1" spcCol="1270" anchor="t" anchorCtr="0">
          <a:noAutofit/>
        </a:bodyPr>
        <a:lstStyle/>
        <a:p>
          <a:pPr lvl="0" algn="l" defTabSz="711200">
            <a:lnSpc>
              <a:spcPct val="90000"/>
            </a:lnSpc>
            <a:spcBef>
              <a:spcPct val="0"/>
            </a:spcBef>
            <a:spcAft>
              <a:spcPct val="35000"/>
            </a:spcAft>
          </a:pPr>
          <a:r>
            <a:rPr lang="es-ES" sz="1600" b="1" kern="1200" cap="all" spc="0" dirty="0" smtClean="0">
              <a:ln w="9000" cmpd="sng">
                <a:prstDash val="solid"/>
              </a:ln>
              <a:effectLst>
                <a:reflection blurRad="12700" stA="28000" endPos="45000" dist="1000" dir="5400000" sy="-100000" algn="bl" rotWithShape="0"/>
              </a:effectLst>
              <a:latin typeface="Avenir Light"/>
              <a:ea typeface="+mn-ea"/>
              <a:cs typeface="Avenir Light"/>
            </a:rPr>
            <a:t>GROW</a:t>
          </a:r>
          <a:r>
            <a:rPr lang="es-ES" sz="2000" b="1" kern="1200" cap="all" spc="0" dirty="0" smtClean="0">
              <a:ln w="9000" cmpd="sng">
                <a:prstDash val="solid"/>
              </a:ln>
              <a:effectLst>
                <a:reflection blurRad="12700" stA="28000" endPos="45000" dist="1000" dir="5400000" sy="-100000" algn="bl" rotWithShape="0"/>
              </a:effectLst>
              <a:latin typeface="Avenir Light"/>
              <a:ea typeface="+mn-ea"/>
              <a:cs typeface="Avenir Light"/>
            </a:rPr>
            <a:t> </a:t>
          </a:r>
          <a:endParaRPr lang="es-ES" sz="2000" b="1" kern="1200" cap="all" spc="0" dirty="0">
            <a:ln w="9000" cmpd="sng">
              <a:prstDash val="solid"/>
            </a:ln>
            <a:effectLst>
              <a:reflection blurRad="12700" stA="28000" endPos="45000" dist="1000" dir="5400000" sy="-100000" algn="bl" rotWithShape="0"/>
            </a:effectLst>
            <a:latin typeface="Avenir Light"/>
            <a:ea typeface="+mn-ea"/>
            <a:cs typeface="Avenir Light"/>
          </a:endParaRPr>
        </a:p>
      </dsp:txBody>
      <dsp:txXfrm>
        <a:off x="1606637" y="1483609"/>
        <a:ext cx="924382" cy="1190491"/>
      </dsp:txXfrm>
    </dsp:sp>
    <dsp:sp modelId="{2EA2C749-0DCF-4017-8959-4699DB62E4C1}">
      <dsp:nvSpPr>
        <dsp:cNvPr id="0" name=""/>
        <dsp:cNvSpPr/>
      </dsp:nvSpPr>
      <dsp:spPr>
        <a:xfrm>
          <a:off x="2579164" y="935413"/>
          <a:ext cx="250353" cy="25035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0A1CB-8426-41E0-A65C-0C36D9607BE0}">
      <dsp:nvSpPr>
        <dsp:cNvPr id="0" name=""/>
        <dsp:cNvSpPr/>
      </dsp:nvSpPr>
      <dsp:spPr>
        <a:xfrm>
          <a:off x="2643389" y="1060589"/>
          <a:ext cx="1208204" cy="1673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57" tIns="0" rIns="0" bIns="0" numCol="1" spcCol="1270" anchor="t" anchorCtr="0">
          <a:noAutofit/>
        </a:bodyPr>
        <a:lstStyle/>
        <a:p>
          <a:pPr lvl="0" algn="l" defTabSz="711200">
            <a:lnSpc>
              <a:spcPct val="90000"/>
            </a:lnSpc>
            <a:spcBef>
              <a:spcPct val="0"/>
            </a:spcBef>
            <a:spcAft>
              <a:spcPct val="35000"/>
            </a:spcAft>
          </a:pPr>
          <a:r>
            <a:rPr lang="es-ES" sz="1600" b="1" kern="1200" cap="all" spc="0" smtClean="0">
              <a:ln w="9000" cmpd="sng">
                <a:prstDash val="solid"/>
              </a:ln>
              <a:effectLst>
                <a:reflection blurRad="12700" stA="28000" endPos="45000" dist="1000" dir="5400000" sy="-100000" algn="bl" rotWithShape="0"/>
              </a:effectLst>
              <a:latin typeface="Avenir Light"/>
              <a:ea typeface="+mn-ea"/>
              <a:cs typeface="Avenir Light"/>
            </a:rPr>
            <a:t>SCALE</a:t>
          </a:r>
          <a:r>
            <a:rPr lang="es-ES" sz="2000" b="1" kern="1200" cap="all" spc="0" smtClean="0">
              <a:ln w="9000" cmpd="sng">
                <a:prstDash val="solid"/>
              </a:ln>
              <a:effectLst>
                <a:reflection blurRad="12700" stA="28000" endPos="45000" dist="1000" dir="5400000" sy="-100000" algn="bl" rotWithShape="0"/>
              </a:effectLst>
              <a:latin typeface="Avenir Light"/>
              <a:ea typeface="+mn-ea"/>
              <a:cs typeface="Avenir Light"/>
            </a:rPr>
            <a:t> </a:t>
          </a:r>
          <a:endParaRPr lang="es-ES" sz="2000" b="1" kern="1200" cap="all" spc="0" dirty="0">
            <a:ln w="9000" cmpd="sng">
              <a:prstDash val="solid"/>
            </a:ln>
            <a:effectLst>
              <a:reflection blurRad="12700" stA="28000" endPos="45000" dist="1000" dir="5400000" sy="-100000" algn="bl" rotWithShape="0"/>
            </a:effectLst>
            <a:latin typeface="Avenir Light"/>
            <a:ea typeface="+mn-ea"/>
            <a:cs typeface="Avenir Light"/>
          </a:endParaRPr>
        </a:p>
      </dsp:txBody>
      <dsp:txXfrm>
        <a:off x="2643389" y="1060589"/>
        <a:ext cx="1208204" cy="1673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E9EC5-30F0-FF4A-8AF7-0231324CCF88}">
      <dsp:nvSpPr>
        <dsp:cNvPr id="0" name=""/>
        <dsp:cNvSpPr/>
      </dsp:nvSpPr>
      <dsp:spPr>
        <a:xfrm>
          <a:off x="3820" y="254001"/>
          <a:ext cx="1371974" cy="1238248"/>
        </a:xfrm>
        <a:prstGeom prst="ellipse">
          <a:avLst/>
        </a:prstGeom>
        <a:solidFill>
          <a:schemeClr val="lt1">
            <a:hueOff val="0"/>
            <a:satOff val="0"/>
            <a:lumOff val="0"/>
            <a:alphaOff val="0"/>
          </a:schemeClr>
        </a:solidFill>
        <a:ln w="25400" cap="flat" cmpd="sng" algn="ctr">
          <a:solidFill>
            <a:srgbClr val="33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noProof="0" dirty="0" smtClean="0">
              <a:latin typeface="Avenir Light"/>
              <a:cs typeface="Avenir Light"/>
            </a:rPr>
            <a:t>Selection process </a:t>
          </a:r>
          <a:endParaRPr lang="en-US" sz="1400" kern="1200" noProof="0" dirty="0">
            <a:latin typeface="Avenir Light"/>
            <a:cs typeface="Avenir Light"/>
          </a:endParaRPr>
        </a:p>
      </dsp:txBody>
      <dsp:txXfrm>
        <a:off x="204741" y="435338"/>
        <a:ext cx="970132" cy="875574"/>
      </dsp:txXfrm>
    </dsp:sp>
    <dsp:sp modelId="{81F37ACC-FA10-CA4C-8774-FCD06DE57217}">
      <dsp:nvSpPr>
        <dsp:cNvPr id="0" name=""/>
        <dsp:cNvSpPr/>
      </dsp:nvSpPr>
      <dsp:spPr>
        <a:xfrm>
          <a:off x="1375795" y="254001"/>
          <a:ext cx="1371974" cy="1238248"/>
        </a:xfrm>
        <a:prstGeom prst="ellipse">
          <a:avLst/>
        </a:prstGeom>
        <a:solidFill>
          <a:schemeClr val="lt1">
            <a:hueOff val="0"/>
            <a:satOff val="0"/>
            <a:lumOff val="0"/>
            <a:alphaOff val="0"/>
          </a:schemeClr>
        </a:solidFill>
        <a:ln w="25400" cap="flat" cmpd="sng" algn="ctr">
          <a:solidFill>
            <a:srgbClr val="33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noProof="0" dirty="0" smtClean="0">
              <a:latin typeface="Avenir Light"/>
              <a:cs typeface="Avenir Light"/>
            </a:rPr>
            <a:t>Training &amp; Strategic mentoring</a:t>
          </a:r>
          <a:endParaRPr lang="en-US" sz="1400" kern="1200" noProof="0" dirty="0">
            <a:latin typeface="Avenir Light"/>
            <a:cs typeface="Avenir Light"/>
          </a:endParaRPr>
        </a:p>
      </dsp:txBody>
      <dsp:txXfrm>
        <a:off x="1576716" y="435338"/>
        <a:ext cx="970132" cy="875574"/>
      </dsp:txXfrm>
    </dsp:sp>
    <dsp:sp modelId="{9956FE04-03C2-104D-AFBF-15F0E217850B}">
      <dsp:nvSpPr>
        <dsp:cNvPr id="0" name=""/>
        <dsp:cNvSpPr/>
      </dsp:nvSpPr>
      <dsp:spPr>
        <a:xfrm>
          <a:off x="2747769" y="254001"/>
          <a:ext cx="1371974" cy="1238248"/>
        </a:xfrm>
        <a:prstGeom prst="ellipse">
          <a:avLst/>
        </a:prstGeom>
        <a:solidFill>
          <a:schemeClr val="lt1">
            <a:hueOff val="0"/>
            <a:satOff val="0"/>
            <a:lumOff val="0"/>
            <a:alphaOff val="0"/>
          </a:schemeClr>
        </a:solidFill>
        <a:ln w="25400" cap="flat" cmpd="sng" algn="ctr">
          <a:solidFill>
            <a:srgbClr val="33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noProof="0" dirty="0" smtClean="0">
              <a:latin typeface="Avenir Light"/>
              <a:cs typeface="Avenir Light"/>
            </a:rPr>
            <a:t>Visibility, Ecosystem &amp; Networking </a:t>
          </a:r>
          <a:endParaRPr lang="en-US" sz="1400" kern="1200" noProof="0" dirty="0">
            <a:latin typeface="Avenir Light"/>
            <a:cs typeface="Avenir Light"/>
          </a:endParaRPr>
        </a:p>
      </dsp:txBody>
      <dsp:txXfrm>
        <a:off x="2948690" y="435338"/>
        <a:ext cx="970132" cy="875574"/>
      </dsp:txXfrm>
    </dsp:sp>
    <dsp:sp modelId="{946D5045-5F12-3043-9469-8B12724D937B}">
      <dsp:nvSpPr>
        <dsp:cNvPr id="0" name=""/>
        <dsp:cNvSpPr/>
      </dsp:nvSpPr>
      <dsp:spPr>
        <a:xfrm>
          <a:off x="4119743" y="254001"/>
          <a:ext cx="1371974" cy="1238248"/>
        </a:xfrm>
        <a:prstGeom prst="ellipse">
          <a:avLst/>
        </a:prstGeom>
        <a:solidFill>
          <a:schemeClr val="lt1">
            <a:hueOff val="0"/>
            <a:satOff val="0"/>
            <a:lumOff val="0"/>
            <a:alphaOff val="0"/>
          </a:schemeClr>
        </a:solidFill>
        <a:ln w="25400" cap="flat" cmpd="sng" algn="ctr">
          <a:solidFill>
            <a:srgbClr val="33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noProof="0" smtClean="0">
              <a:latin typeface="Avenir Light"/>
              <a:cs typeface="Avenir Light"/>
            </a:rPr>
            <a:t>Elaboration of a Growth Business Plan</a:t>
          </a:r>
          <a:endParaRPr lang="en-US" sz="1400" kern="1200" noProof="0">
            <a:latin typeface="Avenir Light"/>
            <a:cs typeface="Avenir Light"/>
          </a:endParaRPr>
        </a:p>
      </dsp:txBody>
      <dsp:txXfrm>
        <a:off x="4320664" y="435338"/>
        <a:ext cx="970132" cy="875574"/>
      </dsp:txXfrm>
    </dsp:sp>
    <dsp:sp modelId="{8AB7C184-B5CB-5B40-9630-41826B758CA5}">
      <dsp:nvSpPr>
        <dsp:cNvPr id="0" name=""/>
        <dsp:cNvSpPr/>
      </dsp:nvSpPr>
      <dsp:spPr>
        <a:xfrm>
          <a:off x="5491718" y="254001"/>
          <a:ext cx="1371974" cy="1238248"/>
        </a:xfrm>
        <a:prstGeom prst="ellipse">
          <a:avLst/>
        </a:prstGeom>
        <a:solidFill>
          <a:schemeClr val="lt1">
            <a:hueOff val="0"/>
            <a:satOff val="0"/>
            <a:lumOff val="0"/>
            <a:alphaOff val="0"/>
          </a:schemeClr>
        </a:solidFill>
        <a:ln w="25400" cap="flat" cmpd="sng" algn="ctr">
          <a:solidFill>
            <a:srgbClr val="33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noProof="0" dirty="0" smtClean="0">
              <a:latin typeface="Avenir Light"/>
              <a:cs typeface="Avenir Light"/>
            </a:rPr>
            <a:t>Access to Finance: </a:t>
          </a:r>
          <a:r>
            <a:rPr lang="en-US" sz="1200" kern="1200" noProof="0" dirty="0" smtClean="0">
              <a:latin typeface="Avenir Light"/>
              <a:cs typeface="Avenir Light"/>
            </a:rPr>
            <a:t>Presentation to MSI SL  </a:t>
          </a:r>
          <a:endParaRPr lang="en-US" sz="1400" kern="1200" noProof="0" dirty="0">
            <a:latin typeface="Avenir Light"/>
            <a:cs typeface="Avenir Light"/>
          </a:endParaRPr>
        </a:p>
      </dsp:txBody>
      <dsp:txXfrm>
        <a:off x="5692639" y="435338"/>
        <a:ext cx="970132" cy="875574"/>
      </dsp:txXfrm>
    </dsp:sp>
    <dsp:sp modelId="{8479242E-FC17-2741-8549-676749C8A189}">
      <dsp:nvSpPr>
        <dsp:cNvPr id="0" name=""/>
        <dsp:cNvSpPr/>
      </dsp:nvSpPr>
      <dsp:spPr>
        <a:xfrm rot="20116549">
          <a:off x="6911916" y="683793"/>
          <a:ext cx="725914" cy="0"/>
        </a:xfrm>
        <a:custGeom>
          <a:avLst/>
          <a:gdLst/>
          <a:ahLst/>
          <a:cxnLst/>
          <a:rect l="0" t="0" r="0" b="0"/>
          <a:pathLst>
            <a:path>
              <a:moveTo>
                <a:pt x="0" y="0"/>
              </a:moveTo>
              <a:lnTo>
                <a:pt x="725914" y="0"/>
              </a:lnTo>
            </a:path>
          </a:pathLst>
        </a:custGeom>
        <a:noFill/>
        <a:ln w="25400" cap="flat" cmpd="sng" algn="ctr">
          <a:solidFill>
            <a:srgbClr val="3366FF"/>
          </a:solidFill>
          <a:prstDash val="solid"/>
        </a:ln>
        <a:effectLst/>
      </dsp:spPr>
      <dsp:style>
        <a:lnRef idx="2">
          <a:scrgbClr r="0" g="0" b="0"/>
        </a:lnRef>
        <a:fillRef idx="0">
          <a:scrgbClr r="0" g="0" b="0"/>
        </a:fillRef>
        <a:effectRef idx="0">
          <a:scrgbClr r="0" g="0" b="0"/>
        </a:effectRef>
        <a:fontRef idx="minor"/>
      </dsp:style>
    </dsp:sp>
    <dsp:sp modelId="{3ECF8762-0CA9-2F45-A5F2-818F9ED58329}">
      <dsp:nvSpPr>
        <dsp:cNvPr id="0" name=""/>
        <dsp:cNvSpPr/>
      </dsp:nvSpPr>
      <dsp:spPr>
        <a:xfrm>
          <a:off x="7604558" y="531986"/>
          <a:ext cx="160364"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607D57-6E85-BD4C-A0BB-D0796655CAC8}">
      <dsp:nvSpPr>
        <dsp:cNvPr id="0" name=""/>
        <dsp:cNvSpPr/>
      </dsp:nvSpPr>
      <dsp:spPr>
        <a:xfrm>
          <a:off x="7764923" y="190847"/>
          <a:ext cx="1137130" cy="6822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noProof="0" dirty="0" smtClean="0">
              <a:solidFill>
                <a:srgbClr val="008000"/>
              </a:solidFill>
              <a:latin typeface="Avenir Light"/>
              <a:cs typeface="Avenir Light"/>
            </a:rPr>
            <a:t>Financing YES </a:t>
          </a:r>
          <a:endParaRPr lang="en-US" sz="1600" b="1" kern="1200" noProof="0" dirty="0">
            <a:solidFill>
              <a:srgbClr val="008000"/>
            </a:solidFill>
            <a:latin typeface="Avenir Light"/>
            <a:cs typeface="Avenir Light"/>
          </a:endParaRPr>
        </a:p>
      </dsp:txBody>
      <dsp:txXfrm>
        <a:off x="7764923" y="190847"/>
        <a:ext cx="1137130" cy="682278"/>
      </dsp:txXfrm>
    </dsp:sp>
    <dsp:sp modelId="{DB45EC91-6842-0540-82D3-1BCDAEEAE530}">
      <dsp:nvSpPr>
        <dsp:cNvPr id="0" name=""/>
        <dsp:cNvSpPr/>
      </dsp:nvSpPr>
      <dsp:spPr>
        <a:xfrm rot="1483451">
          <a:off x="6911916" y="1062457"/>
          <a:ext cx="725914" cy="0"/>
        </a:xfrm>
        <a:custGeom>
          <a:avLst/>
          <a:gdLst/>
          <a:ahLst/>
          <a:cxnLst/>
          <a:rect l="0" t="0" r="0" b="0"/>
          <a:pathLst>
            <a:path>
              <a:moveTo>
                <a:pt x="0" y="0"/>
              </a:moveTo>
              <a:lnTo>
                <a:pt x="725914" y="0"/>
              </a:lnTo>
            </a:path>
          </a:pathLst>
        </a:custGeom>
        <a:noFill/>
        <a:ln w="25400" cap="flat" cmpd="sng" algn="ctr">
          <a:solidFill>
            <a:srgbClr val="3366FF"/>
          </a:solidFill>
          <a:prstDash val="solid"/>
        </a:ln>
        <a:effectLst/>
      </dsp:spPr>
      <dsp:style>
        <a:lnRef idx="2">
          <a:scrgbClr r="0" g="0" b="0"/>
        </a:lnRef>
        <a:fillRef idx="0">
          <a:scrgbClr r="0" g="0" b="0"/>
        </a:fillRef>
        <a:effectRef idx="0">
          <a:scrgbClr r="0" g="0" b="0"/>
        </a:effectRef>
        <a:fontRef idx="minor"/>
      </dsp:style>
    </dsp:sp>
    <dsp:sp modelId="{B7569B9D-4DD0-DB44-A533-F39EE0DD4C5B}">
      <dsp:nvSpPr>
        <dsp:cNvPr id="0" name=""/>
        <dsp:cNvSpPr/>
      </dsp:nvSpPr>
      <dsp:spPr>
        <a:xfrm>
          <a:off x="7604558" y="1214264"/>
          <a:ext cx="160364"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5A406-4B22-B943-8A98-05AC578529BB}">
      <dsp:nvSpPr>
        <dsp:cNvPr id="0" name=""/>
        <dsp:cNvSpPr/>
      </dsp:nvSpPr>
      <dsp:spPr>
        <a:xfrm>
          <a:off x="7764923" y="873125"/>
          <a:ext cx="1137130" cy="6822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noProof="0" dirty="0" smtClean="0">
              <a:solidFill>
                <a:srgbClr val="FF0000"/>
              </a:solidFill>
              <a:latin typeface="Avenir Light"/>
              <a:cs typeface="Avenir Light"/>
            </a:rPr>
            <a:t>Financing NO</a:t>
          </a:r>
          <a:endParaRPr lang="en-US" sz="1600" b="1" kern="1200" noProof="0" dirty="0">
            <a:solidFill>
              <a:srgbClr val="FF0000"/>
            </a:solidFill>
            <a:latin typeface="Avenir Light"/>
            <a:cs typeface="Avenir Light"/>
          </a:endParaRPr>
        </a:p>
      </dsp:txBody>
      <dsp:txXfrm>
        <a:off x="7764923" y="873125"/>
        <a:ext cx="1137130" cy="68227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58CA4-4D99-5D44-B766-E9F05534DD85}" type="datetimeFigureOut">
              <a:rPr lang="es-ES" smtClean="0"/>
              <a:t>20/11/15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F35121-8F4F-DB45-B869-96626F36E1E3}" type="slidenum">
              <a:rPr lang="es-ES" smtClean="0"/>
              <a:t>‹Nr.›</a:t>
            </a:fld>
            <a:endParaRPr lang="es-ES"/>
          </a:p>
        </p:txBody>
      </p:sp>
    </p:spTree>
    <p:extLst>
      <p:ext uri="{BB962C8B-B14F-4D97-AF65-F5344CB8AC3E}">
        <p14:creationId xmlns:p14="http://schemas.microsoft.com/office/powerpoint/2010/main" val="33344458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FALTA TRADUCIR</a:t>
            </a:r>
            <a:r>
              <a:rPr lang="es-ES" baseline="0" dirty="0" smtClean="0"/>
              <a:t> EL GRAFICO AL INGLES Y ADAPTARLO A LAS CARACTERISTICAS DE MSL </a:t>
            </a:r>
            <a:endParaRPr lang="es-ES" dirty="0"/>
          </a:p>
        </p:txBody>
      </p:sp>
      <p:sp>
        <p:nvSpPr>
          <p:cNvPr id="4" name="Marcador de número de diapositiva 3"/>
          <p:cNvSpPr>
            <a:spLocks noGrp="1"/>
          </p:cNvSpPr>
          <p:nvPr>
            <p:ph type="sldNum" sz="quarter" idx="10"/>
          </p:nvPr>
        </p:nvSpPr>
        <p:spPr/>
        <p:txBody>
          <a:bodyPr/>
          <a:lstStyle/>
          <a:p>
            <a:fld id="{E6F35121-8F4F-DB45-B869-96626F36E1E3}" type="slidenum">
              <a:rPr lang="es-ES" smtClean="0"/>
              <a:t>5</a:t>
            </a:fld>
            <a:endParaRPr lang="es-ES"/>
          </a:p>
        </p:txBody>
      </p:sp>
    </p:spTree>
    <p:extLst>
      <p:ext uri="{BB962C8B-B14F-4D97-AF65-F5344CB8AC3E}">
        <p14:creationId xmlns:p14="http://schemas.microsoft.com/office/powerpoint/2010/main" val="19603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6F35121-8F4F-DB45-B869-96626F36E1E3}" type="slidenum">
              <a:rPr lang="es-ES" smtClean="0"/>
              <a:t>9</a:t>
            </a:fld>
            <a:endParaRPr lang="es-ES"/>
          </a:p>
        </p:txBody>
      </p:sp>
    </p:spTree>
    <p:extLst>
      <p:ext uri="{BB962C8B-B14F-4D97-AF65-F5344CB8AC3E}">
        <p14:creationId xmlns:p14="http://schemas.microsoft.com/office/powerpoint/2010/main" val="26631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Sabem</a:t>
            </a:r>
            <a:r>
              <a:rPr lang="es-ES" dirty="0" smtClean="0"/>
              <a:t> que son 7 </a:t>
            </a:r>
            <a:r>
              <a:rPr lang="es-ES" dirty="0" err="1" smtClean="0"/>
              <a:t>millons</a:t>
            </a:r>
            <a:r>
              <a:rPr lang="es-ES" dirty="0" smtClean="0"/>
              <a:t> </a:t>
            </a:r>
            <a:r>
              <a:rPr lang="es-ES" dirty="0" err="1" smtClean="0"/>
              <a:t>d’euros</a:t>
            </a:r>
            <a:r>
              <a:rPr lang="es-ES" dirty="0" smtClean="0"/>
              <a:t> </a:t>
            </a:r>
            <a:r>
              <a:rPr lang="es-ES" dirty="0" err="1" smtClean="0"/>
              <a:t>aproximadament</a:t>
            </a:r>
            <a:r>
              <a:rPr lang="es-ES" dirty="0" smtClean="0"/>
              <a:t> en 3 </a:t>
            </a:r>
            <a:r>
              <a:rPr lang="es-ES" dirty="0" err="1" smtClean="0"/>
              <a:t>anys</a:t>
            </a:r>
            <a:r>
              <a:rPr lang="es-ES" dirty="0" smtClean="0"/>
              <a:t>, qué </a:t>
            </a:r>
            <a:r>
              <a:rPr lang="es-ES" dirty="0" err="1" smtClean="0"/>
              <a:t>podem</a:t>
            </a:r>
            <a:r>
              <a:rPr lang="es-ES" dirty="0" smtClean="0"/>
              <a:t> </a:t>
            </a:r>
            <a:r>
              <a:rPr lang="es-ES" dirty="0" err="1" smtClean="0"/>
              <a:t>afegir</a:t>
            </a:r>
            <a:r>
              <a:rPr lang="es-ES" dirty="0" smtClean="0"/>
              <a:t>-hi de </a:t>
            </a:r>
            <a:r>
              <a:rPr lang="es-ES" dirty="0" err="1" smtClean="0"/>
              <a:t>més</a:t>
            </a:r>
            <a:r>
              <a:rPr lang="es-ES" dirty="0" smtClean="0"/>
              <a:t> </a:t>
            </a:r>
            <a:r>
              <a:rPr lang="es-ES" dirty="0" err="1" smtClean="0"/>
              <a:t>aproximadament</a:t>
            </a:r>
            <a:r>
              <a:rPr lang="es-ES" dirty="0" smtClean="0"/>
              <a:t>? </a:t>
            </a:r>
            <a:endParaRPr lang="es-ES" dirty="0"/>
          </a:p>
        </p:txBody>
      </p:sp>
      <p:sp>
        <p:nvSpPr>
          <p:cNvPr id="4" name="Marcador de número de diapositiva 3"/>
          <p:cNvSpPr>
            <a:spLocks noGrp="1"/>
          </p:cNvSpPr>
          <p:nvPr>
            <p:ph type="sldNum" sz="quarter" idx="10"/>
          </p:nvPr>
        </p:nvSpPr>
        <p:spPr/>
        <p:txBody>
          <a:bodyPr/>
          <a:lstStyle/>
          <a:p>
            <a:fld id="{E6F35121-8F4F-DB45-B869-96626F36E1E3}" type="slidenum">
              <a:rPr lang="es-ES" smtClean="0"/>
              <a:t>13</a:t>
            </a:fld>
            <a:endParaRPr lang="es-ES"/>
          </a:p>
        </p:txBody>
      </p:sp>
    </p:spTree>
    <p:extLst>
      <p:ext uri="{BB962C8B-B14F-4D97-AF65-F5344CB8AC3E}">
        <p14:creationId xmlns:p14="http://schemas.microsoft.com/office/powerpoint/2010/main" val="328764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55AB460-52BE-4443-86AC-76980E731022}" type="slidenum">
              <a:rPr lang="es-ES" smtClean="0"/>
              <a:t>16</a:t>
            </a:fld>
            <a:endParaRPr lang="es-ES"/>
          </a:p>
        </p:txBody>
      </p:sp>
    </p:spTree>
    <p:extLst>
      <p:ext uri="{BB962C8B-B14F-4D97-AF65-F5344CB8AC3E}">
        <p14:creationId xmlns:p14="http://schemas.microsoft.com/office/powerpoint/2010/main" val="179085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55AB460-52BE-4443-86AC-76980E731022}" type="slidenum">
              <a:rPr lang="es-ES" smtClean="0"/>
              <a:t>18</a:t>
            </a:fld>
            <a:endParaRPr lang="es-ES"/>
          </a:p>
        </p:txBody>
      </p:sp>
    </p:spTree>
    <p:extLst>
      <p:ext uri="{BB962C8B-B14F-4D97-AF65-F5344CB8AC3E}">
        <p14:creationId xmlns:p14="http://schemas.microsoft.com/office/powerpoint/2010/main" val="179085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55AB460-52BE-4443-86AC-76980E731022}" type="slidenum">
              <a:rPr lang="es-ES" smtClean="0"/>
              <a:t>20</a:t>
            </a:fld>
            <a:endParaRPr lang="es-ES"/>
          </a:p>
        </p:txBody>
      </p:sp>
    </p:spTree>
    <p:extLst>
      <p:ext uri="{BB962C8B-B14F-4D97-AF65-F5344CB8AC3E}">
        <p14:creationId xmlns:p14="http://schemas.microsoft.com/office/powerpoint/2010/main" val="179085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55AB460-52BE-4443-86AC-76980E731022}" type="slidenum">
              <a:rPr lang="es-ES" smtClean="0"/>
              <a:t>22</a:t>
            </a:fld>
            <a:endParaRPr lang="es-ES"/>
          </a:p>
        </p:txBody>
      </p:sp>
    </p:spTree>
    <p:extLst>
      <p:ext uri="{BB962C8B-B14F-4D97-AF65-F5344CB8AC3E}">
        <p14:creationId xmlns:p14="http://schemas.microsoft.com/office/powerpoint/2010/main" val="1790857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8FA0AB45-E2DA-9241-B49B-DA19BD32DC63}" type="datetimeFigureOut">
              <a:rPr lang="es-ES" smtClean="0"/>
              <a:t>20/11/15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D32B65-F721-224B-8516-11A22E9D2282}" type="slidenum">
              <a:rPr lang="es-ES" smtClean="0"/>
              <a:t>‹Nr.›</a:t>
            </a:fld>
            <a:endParaRPr lang="es-ES"/>
          </a:p>
        </p:txBody>
      </p:sp>
    </p:spTree>
    <p:extLst>
      <p:ext uri="{BB962C8B-B14F-4D97-AF65-F5344CB8AC3E}">
        <p14:creationId xmlns:p14="http://schemas.microsoft.com/office/powerpoint/2010/main" val="226285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8FA0AB45-E2DA-9241-B49B-DA19BD32DC63}" type="datetimeFigureOut">
              <a:rPr lang="es-ES" smtClean="0"/>
              <a:t>20/11/15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D32B65-F721-224B-8516-11A22E9D2282}" type="slidenum">
              <a:rPr lang="es-ES" smtClean="0"/>
              <a:t>‹Nr.›</a:t>
            </a:fld>
            <a:endParaRPr lang="es-ES"/>
          </a:p>
        </p:txBody>
      </p:sp>
    </p:spTree>
    <p:extLst>
      <p:ext uri="{BB962C8B-B14F-4D97-AF65-F5344CB8AC3E}">
        <p14:creationId xmlns:p14="http://schemas.microsoft.com/office/powerpoint/2010/main" val="300951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8FA0AB45-E2DA-9241-B49B-DA19BD32DC63}" type="datetimeFigureOut">
              <a:rPr lang="es-ES" smtClean="0"/>
              <a:t>20/11/15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D32B65-F721-224B-8516-11A22E9D2282}" type="slidenum">
              <a:rPr lang="es-ES" smtClean="0"/>
              <a:t>‹Nr.›</a:t>
            </a:fld>
            <a:endParaRPr lang="es-ES"/>
          </a:p>
        </p:txBody>
      </p:sp>
    </p:spTree>
    <p:extLst>
      <p:ext uri="{BB962C8B-B14F-4D97-AF65-F5344CB8AC3E}">
        <p14:creationId xmlns:p14="http://schemas.microsoft.com/office/powerpoint/2010/main" val="341346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8FA0AB45-E2DA-9241-B49B-DA19BD32DC63}" type="datetimeFigureOut">
              <a:rPr lang="es-ES" smtClean="0"/>
              <a:t>20/11/15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D32B65-F721-224B-8516-11A22E9D2282}" type="slidenum">
              <a:rPr lang="es-ES" smtClean="0"/>
              <a:t>‹Nr.›</a:t>
            </a:fld>
            <a:endParaRPr lang="es-ES"/>
          </a:p>
        </p:txBody>
      </p:sp>
    </p:spTree>
    <p:extLst>
      <p:ext uri="{BB962C8B-B14F-4D97-AF65-F5344CB8AC3E}">
        <p14:creationId xmlns:p14="http://schemas.microsoft.com/office/powerpoint/2010/main" val="70357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8FA0AB45-E2DA-9241-B49B-DA19BD32DC63}" type="datetimeFigureOut">
              <a:rPr lang="es-ES" smtClean="0"/>
              <a:t>20/11/15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FD32B65-F721-224B-8516-11A22E9D2282}" type="slidenum">
              <a:rPr lang="es-ES" smtClean="0"/>
              <a:t>‹Nr.›</a:t>
            </a:fld>
            <a:endParaRPr lang="es-ES"/>
          </a:p>
        </p:txBody>
      </p:sp>
    </p:spTree>
    <p:extLst>
      <p:ext uri="{BB962C8B-B14F-4D97-AF65-F5344CB8AC3E}">
        <p14:creationId xmlns:p14="http://schemas.microsoft.com/office/powerpoint/2010/main" val="244493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8FA0AB45-E2DA-9241-B49B-DA19BD32DC63}" type="datetimeFigureOut">
              <a:rPr lang="es-ES" smtClean="0"/>
              <a:t>20/11/15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FD32B65-F721-224B-8516-11A22E9D2282}" type="slidenum">
              <a:rPr lang="es-ES" smtClean="0"/>
              <a:t>‹Nr.›</a:t>
            </a:fld>
            <a:endParaRPr lang="es-ES"/>
          </a:p>
        </p:txBody>
      </p:sp>
    </p:spTree>
    <p:extLst>
      <p:ext uri="{BB962C8B-B14F-4D97-AF65-F5344CB8AC3E}">
        <p14:creationId xmlns:p14="http://schemas.microsoft.com/office/powerpoint/2010/main" val="21423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8FA0AB45-E2DA-9241-B49B-DA19BD32DC63}" type="datetimeFigureOut">
              <a:rPr lang="es-ES" smtClean="0"/>
              <a:t>20/11/15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FD32B65-F721-224B-8516-11A22E9D2282}" type="slidenum">
              <a:rPr lang="es-ES" smtClean="0"/>
              <a:t>‹Nr.›</a:t>
            </a:fld>
            <a:endParaRPr lang="es-ES"/>
          </a:p>
        </p:txBody>
      </p:sp>
    </p:spTree>
    <p:extLst>
      <p:ext uri="{BB962C8B-B14F-4D97-AF65-F5344CB8AC3E}">
        <p14:creationId xmlns:p14="http://schemas.microsoft.com/office/powerpoint/2010/main" val="318360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8FA0AB45-E2DA-9241-B49B-DA19BD32DC63}" type="datetimeFigureOut">
              <a:rPr lang="es-ES" smtClean="0"/>
              <a:t>20/11/15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FD32B65-F721-224B-8516-11A22E9D2282}" type="slidenum">
              <a:rPr lang="es-ES" smtClean="0"/>
              <a:t>‹Nr.›</a:t>
            </a:fld>
            <a:endParaRPr lang="es-ES"/>
          </a:p>
        </p:txBody>
      </p:sp>
    </p:spTree>
    <p:extLst>
      <p:ext uri="{BB962C8B-B14F-4D97-AF65-F5344CB8AC3E}">
        <p14:creationId xmlns:p14="http://schemas.microsoft.com/office/powerpoint/2010/main" val="229819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FA0AB45-E2DA-9241-B49B-DA19BD32DC63}" type="datetimeFigureOut">
              <a:rPr lang="es-ES" smtClean="0"/>
              <a:t>20/11/15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FD32B65-F721-224B-8516-11A22E9D2282}" type="slidenum">
              <a:rPr lang="es-ES" smtClean="0"/>
              <a:t>‹Nr.›</a:t>
            </a:fld>
            <a:endParaRPr lang="es-ES"/>
          </a:p>
        </p:txBody>
      </p:sp>
    </p:spTree>
    <p:extLst>
      <p:ext uri="{BB962C8B-B14F-4D97-AF65-F5344CB8AC3E}">
        <p14:creationId xmlns:p14="http://schemas.microsoft.com/office/powerpoint/2010/main" val="825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8FA0AB45-E2DA-9241-B49B-DA19BD32DC63}" type="datetimeFigureOut">
              <a:rPr lang="es-ES" smtClean="0"/>
              <a:t>20/11/15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FD32B65-F721-224B-8516-11A22E9D2282}" type="slidenum">
              <a:rPr lang="es-ES" smtClean="0"/>
              <a:t>‹Nr.›</a:t>
            </a:fld>
            <a:endParaRPr lang="es-ES"/>
          </a:p>
        </p:txBody>
      </p:sp>
    </p:spTree>
    <p:extLst>
      <p:ext uri="{BB962C8B-B14F-4D97-AF65-F5344CB8AC3E}">
        <p14:creationId xmlns:p14="http://schemas.microsoft.com/office/powerpoint/2010/main" val="233791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8FA0AB45-E2DA-9241-B49B-DA19BD32DC63}" type="datetimeFigureOut">
              <a:rPr lang="es-ES" smtClean="0"/>
              <a:t>20/11/15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FD32B65-F721-224B-8516-11A22E9D2282}" type="slidenum">
              <a:rPr lang="es-ES" smtClean="0"/>
              <a:t>‹Nr.›</a:t>
            </a:fld>
            <a:endParaRPr lang="es-ES"/>
          </a:p>
        </p:txBody>
      </p:sp>
    </p:spTree>
    <p:extLst>
      <p:ext uri="{BB962C8B-B14F-4D97-AF65-F5344CB8AC3E}">
        <p14:creationId xmlns:p14="http://schemas.microsoft.com/office/powerpoint/2010/main" val="2819634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0AB45-E2DA-9241-B49B-DA19BD32DC63}" type="datetimeFigureOut">
              <a:rPr lang="es-ES" smtClean="0"/>
              <a:t>20/11/15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32B65-F721-224B-8516-11A22E9D2282}" type="slidenum">
              <a:rPr lang="es-ES" smtClean="0"/>
              <a:t>‹Nr.›</a:t>
            </a:fld>
            <a:endParaRPr lang="es-ES"/>
          </a:p>
        </p:txBody>
      </p:sp>
    </p:spTree>
    <p:extLst>
      <p:ext uri="{BB962C8B-B14F-4D97-AF65-F5344CB8AC3E}">
        <p14:creationId xmlns:p14="http://schemas.microsoft.com/office/powerpoint/2010/main" val="1611079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sielbleu.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www.latavella.cat/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www.batec-mobility.com"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ppandtown.com/" TargetMode="Externa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2281" y="394126"/>
            <a:ext cx="3044423" cy="369332"/>
          </a:xfrm>
          <a:prstGeom prst="rect">
            <a:avLst/>
          </a:prstGeom>
        </p:spPr>
        <p:txBody>
          <a:bodyPr wrap="none">
            <a:spAutoFit/>
          </a:bodyPr>
          <a:lstStyle/>
          <a:p>
            <a:r>
              <a:rPr lang="en-US" b="1" u="sng" dirty="0" smtClean="0">
                <a:solidFill>
                  <a:schemeClr val="tx1">
                    <a:lumMod val="50000"/>
                    <a:lumOff val="50000"/>
                  </a:schemeClr>
                </a:solidFill>
                <a:latin typeface="Avenir Light"/>
                <a:cs typeface="Avenir Light"/>
              </a:rPr>
              <a:t>1.1 MOMENTUM PROJECT </a:t>
            </a:r>
          </a:p>
        </p:txBody>
      </p:sp>
      <p:sp>
        <p:nvSpPr>
          <p:cNvPr id="5" name="Rectángulo 4"/>
          <p:cNvSpPr/>
          <p:nvPr/>
        </p:nvSpPr>
        <p:spPr>
          <a:xfrm>
            <a:off x="482280" y="1011178"/>
            <a:ext cx="8217220" cy="1477328"/>
          </a:xfrm>
          <a:prstGeom prst="rect">
            <a:avLst/>
          </a:prstGeom>
          <a:ln w="12700" cmpd="sng">
            <a:solidFill>
              <a:srgbClr val="0000FF"/>
            </a:solidFill>
          </a:ln>
        </p:spPr>
        <p:txBody>
          <a:bodyPr wrap="square">
            <a:spAutoFit/>
          </a:bodyPr>
          <a:lstStyle/>
          <a:p>
            <a:r>
              <a:rPr lang="en-US" dirty="0" smtClean="0">
                <a:latin typeface="Avenir Light"/>
                <a:cs typeface="Avenir Light"/>
              </a:rPr>
              <a:t>The</a:t>
            </a:r>
            <a:r>
              <a:rPr lang="en-US" b="1" dirty="0" smtClean="0">
                <a:latin typeface="Avenir Light"/>
                <a:cs typeface="Avenir Light"/>
              </a:rPr>
              <a:t> </a:t>
            </a:r>
            <a:r>
              <a:rPr lang="en-US" b="1" i="1" dirty="0" smtClean="0">
                <a:solidFill>
                  <a:srgbClr val="0000FF"/>
                </a:solidFill>
                <a:latin typeface="Avenir Light"/>
                <a:cs typeface="Avenir Light"/>
              </a:rPr>
              <a:t>Momentum Project Spain </a:t>
            </a:r>
            <a:r>
              <a:rPr lang="en-US" b="1" dirty="0" smtClean="0">
                <a:solidFill>
                  <a:srgbClr val="0000FF"/>
                </a:solidFill>
                <a:latin typeface="Avenir Light"/>
                <a:cs typeface="Avenir Light"/>
              </a:rPr>
              <a:t>is an accelerator program </a:t>
            </a:r>
            <a:r>
              <a:rPr lang="en-US" dirty="0" smtClean="0">
                <a:latin typeface="Avenir Light"/>
                <a:cs typeface="Avenir Light"/>
              </a:rPr>
              <a:t>to support social entrepreneurs in their path to growth. It was co-founded in 2011 by a large bank and a business school, with the collaboration of one of the big four consultancy firms. The goal is to increase the social return and to help social enterprises become sustainable over the long term. </a:t>
            </a:r>
          </a:p>
        </p:txBody>
      </p:sp>
      <p:graphicFrame>
        <p:nvGraphicFramePr>
          <p:cNvPr id="6" name="Diagram 3"/>
          <p:cNvGraphicFramePr/>
          <p:nvPr>
            <p:extLst>
              <p:ext uri="{D42A27DB-BD31-4B8C-83A1-F6EECF244321}">
                <p14:modId xmlns:p14="http://schemas.microsoft.com/office/powerpoint/2010/main" val="739510624"/>
              </p:ext>
            </p:extLst>
          </p:nvPr>
        </p:nvGraphicFramePr>
        <p:xfrm>
          <a:off x="482281" y="2825750"/>
          <a:ext cx="3851594" cy="3060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5" descr="327021_2482614748998_1361473105_2829311_1250356440_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02311" y="2825750"/>
            <a:ext cx="4097189" cy="3060006"/>
          </a:xfrm>
          <a:prstGeom prst="rect">
            <a:avLst/>
          </a:prstGeom>
          <a:noFill/>
          <a:ln w="12700" cmpd="sng">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9" name="Rectángulo 8"/>
          <p:cNvSpPr/>
          <p:nvPr/>
        </p:nvSpPr>
        <p:spPr>
          <a:xfrm>
            <a:off x="482281" y="6115129"/>
            <a:ext cx="8217220" cy="646331"/>
          </a:xfrm>
          <a:prstGeom prst="rect">
            <a:avLst/>
          </a:prstGeom>
          <a:ln w="12700" cmpd="sng">
            <a:solidFill>
              <a:srgbClr val="0000FF"/>
            </a:solidFill>
          </a:ln>
        </p:spPr>
        <p:txBody>
          <a:bodyPr wrap="square">
            <a:spAutoFit/>
          </a:bodyPr>
          <a:lstStyle/>
          <a:p>
            <a:pPr algn="ctr"/>
            <a:r>
              <a:rPr lang="en-US" b="1" dirty="0" smtClean="0">
                <a:solidFill>
                  <a:srgbClr val="0000FF"/>
                </a:solidFill>
                <a:latin typeface="Avenir Light"/>
                <a:cs typeface="Avenir Light"/>
              </a:rPr>
              <a:t>ONE OF THE MOST UNIQUE, COMPREHENSIVE AND INNOVATIVE ACCELERATOR PROGRAMS FOR SOCIAL ENTERPRISES IN THE WORLD </a:t>
            </a:r>
          </a:p>
        </p:txBody>
      </p:sp>
    </p:spTree>
    <p:extLst>
      <p:ext uri="{BB962C8B-B14F-4D97-AF65-F5344CB8AC3E}">
        <p14:creationId xmlns:p14="http://schemas.microsoft.com/office/powerpoint/2010/main" val="10420652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3375" y="360581"/>
            <a:ext cx="8255000" cy="5816976"/>
          </a:xfrm>
          <a:prstGeom prst="rect">
            <a:avLst/>
          </a:prstGeom>
        </p:spPr>
        <p:txBody>
          <a:bodyPr wrap="square">
            <a:spAutoFit/>
          </a:bodyPr>
          <a:lstStyle/>
          <a:p>
            <a:r>
              <a:rPr lang="es-ES" sz="2000" dirty="0" smtClean="0">
                <a:solidFill>
                  <a:schemeClr val="tx1">
                    <a:lumMod val="50000"/>
                    <a:lumOff val="50000"/>
                  </a:schemeClr>
                </a:solidFill>
                <a:latin typeface="Book Antiqua"/>
                <a:cs typeface="Book Antiqua"/>
              </a:rPr>
              <a:t>Key </a:t>
            </a:r>
            <a:r>
              <a:rPr lang="es-ES" sz="2000" dirty="0" err="1" smtClean="0">
                <a:solidFill>
                  <a:schemeClr val="tx1">
                    <a:lumMod val="50000"/>
                    <a:lumOff val="50000"/>
                  </a:schemeClr>
                </a:solidFill>
                <a:latin typeface="Book Antiqua"/>
                <a:cs typeface="Book Antiqua"/>
              </a:rPr>
              <a:t>references</a:t>
            </a:r>
            <a:endParaRPr lang="es-ES" sz="2000" dirty="0" smtClean="0">
              <a:solidFill>
                <a:schemeClr val="tx1">
                  <a:lumMod val="50000"/>
                  <a:lumOff val="50000"/>
                </a:schemeClr>
              </a:solidFill>
              <a:latin typeface="Book Antiqua"/>
              <a:cs typeface="Book Antiqua"/>
            </a:endParaRPr>
          </a:p>
          <a:p>
            <a:pPr algn="just"/>
            <a:endParaRPr lang="es-ES" sz="1400" dirty="0">
              <a:solidFill>
                <a:schemeClr val="tx1">
                  <a:lumMod val="50000"/>
                  <a:lumOff val="50000"/>
                </a:schemeClr>
              </a:solidFill>
              <a:latin typeface="Times New Roman"/>
              <a:cs typeface="Times New Roman"/>
            </a:endParaRPr>
          </a:p>
          <a:p>
            <a:pPr algn="just"/>
            <a:r>
              <a:rPr lang="es-ES" sz="1400" dirty="0">
                <a:latin typeface="Times New Roman"/>
                <a:cs typeface="Times New Roman"/>
              </a:rPr>
              <a:t>VERNIS, A. and IGLESIAS, M. </a:t>
            </a:r>
            <a:r>
              <a:rPr lang="es-ES" sz="1400" i="1" dirty="0">
                <a:latin typeface="Times New Roman"/>
                <a:cs typeface="Times New Roman"/>
              </a:rPr>
              <a:t>Empresas que inspiran futuro. Ocho casos de emprendedores sociales</a:t>
            </a:r>
            <a:r>
              <a:rPr lang="es-ES" sz="1400" dirty="0">
                <a:latin typeface="Times New Roman"/>
                <a:cs typeface="Times New Roman"/>
              </a:rPr>
              <a:t>. ESADE, Instituto de Innovación Social, 2010.</a:t>
            </a:r>
            <a:endParaRPr lang="es-ES_tradnl" sz="1400" dirty="0">
              <a:latin typeface="Times New Roman"/>
              <a:cs typeface="Times New Roman"/>
            </a:endParaRPr>
          </a:p>
          <a:p>
            <a:pPr algn="just"/>
            <a:endParaRPr lang="es-ES" sz="1400" dirty="0" smtClean="0">
              <a:solidFill>
                <a:schemeClr val="tx1">
                  <a:lumMod val="50000"/>
                  <a:lumOff val="50000"/>
                </a:schemeClr>
              </a:solidFill>
              <a:latin typeface="Times New Roman"/>
              <a:cs typeface="Times New Roman"/>
            </a:endParaRPr>
          </a:p>
          <a:p>
            <a:pPr algn="just"/>
            <a:r>
              <a:rPr lang="en-US" sz="1400" dirty="0">
                <a:latin typeface="Times New Roman"/>
                <a:cs typeface="Times New Roman"/>
              </a:rPr>
              <a:t>SCARLATA, M. R. and ALEMANY, L. </a:t>
            </a:r>
            <a:r>
              <a:rPr lang="en-US" sz="1400" i="1" dirty="0">
                <a:latin typeface="Times New Roman"/>
                <a:cs typeface="Times New Roman"/>
              </a:rPr>
              <a:t>Deal structuring in philanthropic venture capital investments: financing instrument, valuation and covenants</a:t>
            </a:r>
            <a:r>
              <a:rPr lang="en-US" sz="1400" dirty="0">
                <a:latin typeface="Times New Roman"/>
                <a:cs typeface="Times New Roman"/>
              </a:rPr>
              <a:t>. Journal of Business Ethics, 95, 121-145, 2011</a:t>
            </a:r>
            <a:r>
              <a:rPr lang="en-US" sz="1400" dirty="0" smtClean="0">
                <a:latin typeface="Times New Roman"/>
                <a:cs typeface="Times New Roman"/>
              </a:rPr>
              <a:t>.</a:t>
            </a:r>
          </a:p>
          <a:p>
            <a:pPr algn="just"/>
            <a:endParaRPr lang="en-US" sz="1400" dirty="0">
              <a:latin typeface="Times New Roman"/>
              <a:cs typeface="Times New Roman"/>
            </a:endParaRPr>
          </a:p>
          <a:p>
            <a:pPr algn="just"/>
            <a:r>
              <a:rPr lang="en-US" sz="1400" dirty="0" smtClean="0">
                <a:latin typeface="Times New Roman"/>
                <a:cs typeface="Times New Roman"/>
              </a:rPr>
              <a:t>ALEMANY,L. and SCARLATA, M.R. </a:t>
            </a:r>
            <a:r>
              <a:rPr lang="en-US" sz="1400" i="1" dirty="0" smtClean="0">
                <a:latin typeface="Times New Roman"/>
                <a:cs typeface="Times New Roman"/>
              </a:rPr>
              <a:t>Philanthropic venture capital: a new model of financing for social entrepreneurs.</a:t>
            </a:r>
            <a:r>
              <a:rPr lang="en-US" sz="1400" dirty="0" smtClean="0">
                <a:latin typeface="Times New Roman"/>
                <a:cs typeface="Times New Roman"/>
              </a:rPr>
              <a:t> Chapter 7 in D. Cumming (</a:t>
            </a:r>
            <a:r>
              <a:rPr lang="en-US" sz="1400" dirty="0" err="1" smtClean="0">
                <a:latin typeface="Times New Roman"/>
                <a:cs typeface="Times New Roman"/>
              </a:rPr>
              <a:t>ed</a:t>
            </a:r>
            <a:r>
              <a:rPr lang="en-US" sz="1400" dirty="0" smtClean="0">
                <a:latin typeface="Times New Roman"/>
                <a:cs typeface="Times New Roman"/>
              </a:rPr>
              <a:t>), Companion to Venture Capital. Wiley Press, 2009. </a:t>
            </a:r>
          </a:p>
          <a:p>
            <a:pPr algn="just"/>
            <a:endParaRPr lang="en-US" sz="1400" dirty="0">
              <a:latin typeface="Times New Roman"/>
              <a:cs typeface="Times New Roman"/>
            </a:endParaRPr>
          </a:p>
          <a:p>
            <a:pPr algn="just"/>
            <a:r>
              <a:rPr lang="en-US" sz="1400" dirty="0">
                <a:latin typeface="Times New Roman"/>
                <a:cs typeface="Times New Roman"/>
              </a:rPr>
              <a:t>SANTOS, F. A positive Theory of Social Entrepreneurship. Journal of Business Ethics XX, 335-351, 2012. </a:t>
            </a:r>
            <a:endParaRPr lang="es-ES_tradnl" sz="1400" dirty="0">
              <a:latin typeface="Times New Roman"/>
              <a:cs typeface="Times New Roman"/>
            </a:endParaRPr>
          </a:p>
          <a:p>
            <a:pPr algn="just"/>
            <a:r>
              <a:rPr lang="en-GB" sz="1400" dirty="0">
                <a:latin typeface="Times New Roman"/>
                <a:cs typeface="Times New Roman"/>
              </a:rPr>
              <a:t>	</a:t>
            </a:r>
            <a:endParaRPr lang="es-ES_tradnl" sz="1400" dirty="0">
              <a:latin typeface="Times New Roman"/>
              <a:cs typeface="Times New Roman"/>
            </a:endParaRPr>
          </a:p>
          <a:p>
            <a:pPr algn="just"/>
            <a:r>
              <a:rPr lang="en-US" sz="1400" dirty="0">
                <a:latin typeface="Times New Roman"/>
                <a:cs typeface="Times New Roman"/>
              </a:rPr>
              <a:t>DEES, G. </a:t>
            </a:r>
            <a:r>
              <a:rPr lang="en-US" sz="1400" i="1" dirty="0">
                <a:latin typeface="Times New Roman"/>
                <a:cs typeface="Times New Roman"/>
              </a:rPr>
              <a:t>A Tale of Two cultures, Problem Solving, and the Future of Social Entrepreneurship.</a:t>
            </a:r>
            <a:r>
              <a:rPr lang="en-US" sz="1400" dirty="0">
                <a:latin typeface="Times New Roman"/>
                <a:cs typeface="Times New Roman"/>
              </a:rPr>
              <a:t> Journal of Business Ethics xx, 321-334, 2012. </a:t>
            </a:r>
            <a:endParaRPr lang="en-US" sz="1400" dirty="0" smtClean="0">
              <a:latin typeface="Times New Roman"/>
              <a:cs typeface="Times New Roman"/>
            </a:endParaRPr>
          </a:p>
          <a:p>
            <a:pPr algn="just"/>
            <a:endParaRPr lang="es-ES_tradnl" sz="1400" dirty="0">
              <a:latin typeface="Times New Roman"/>
              <a:cs typeface="Times New Roman"/>
            </a:endParaRPr>
          </a:p>
          <a:p>
            <a:pPr algn="just"/>
            <a:r>
              <a:rPr lang="en-US" sz="1400" dirty="0">
                <a:latin typeface="Times New Roman"/>
                <a:cs typeface="Times New Roman"/>
              </a:rPr>
              <a:t>DEES, G and ANDERSON, B.</a:t>
            </a:r>
            <a:r>
              <a:rPr lang="en-US" sz="1400" i="1" dirty="0">
                <a:latin typeface="Times New Roman"/>
                <a:cs typeface="Times New Roman"/>
              </a:rPr>
              <a:t> Framing a Theory of Social Entrepreneurship: Building on Two Schools of Practice and Thought </a:t>
            </a:r>
            <a:r>
              <a:rPr lang="en-US" sz="1400" dirty="0">
                <a:latin typeface="Times New Roman"/>
                <a:cs typeface="Times New Roman"/>
              </a:rPr>
              <a:t>en Research on Social Entrepreneurship: Understanding and Contributing to an Emerging Field. ARNOVA </a:t>
            </a:r>
            <a:r>
              <a:rPr lang="en-US" sz="1400" i="1" dirty="0">
                <a:latin typeface="Times New Roman"/>
                <a:cs typeface="Times New Roman"/>
              </a:rPr>
              <a:t>Occasional Paper Series </a:t>
            </a:r>
            <a:r>
              <a:rPr lang="en-US" sz="1400" dirty="0">
                <a:latin typeface="Times New Roman"/>
                <a:cs typeface="Times New Roman"/>
              </a:rPr>
              <a:t>1, (3), 2006</a:t>
            </a:r>
            <a:r>
              <a:rPr lang="en-US" sz="1400" dirty="0" smtClean="0">
                <a:latin typeface="Times New Roman"/>
                <a:cs typeface="Times New Roman"/>
              </a:rPr>
              <a:t>.</a:t>
            </a:r>
          </a:p>
          <a:p>
            <a:pPr algn="just"/>
            <a:endParaRPr lang="en-US" sz="1400" dirty="0" smtClean="0">
              <a:latin typeface="Times New Roman"/>
              <a:cs typeface="Times New Roman"/>
            </a:endParaRPr>
          </a:p>
          <a:p>
            <a:pPr algn="just"/>
            <a:r>
              <a:rPr lang="en-US" sz="1400" dirty="0">
                <a:latin typeface="Times New Roman"/>
                <a:cs typeface="Times New Roman"/>
              </a:rPr>
              <a:t>BALBO, L., MORTELL, D. and OOSTLANDER, P. </a:t>
            </a:r>
            <a:r>
              <a:rPr lang="en-US" sz="1400" i="1" dirty="0">
                <a:latin typeface="Times New Roman"/>
                <a:cs typeface="Times New Roman"/>
              </a:rPr>
              <a:t>Establishing a venture philanthropy fund in Europe</a:t>
            </a:r>
            <a:r>
              <a:rPr lang="en-US" sz="1400" dirty="0">
                <a:latin typeface="Times New Roman"/>
                <a:cs typeface="Times New Roman"/>
              </a:rPr>
              <a:t>. EVPA Publications, Brussels, 2008</a:t>
            </a:r>
            <a:r>
              <a:rPr lang="en-US" sz="1400" dirty="0" smtClean="0">
                <a:latin typeface="Times New Roman"/>
                <a:cs typeface="Times New Roman"/>
              </a:rPr>
              <a:t>.</a:t>
            </a:r>
            <a:endParaRPr lang="es-ES_tradnl" sz="1400" dirty="0">
              <a:latin typeface="Times New Roman"/>
              <a:cs typeface="Times New Roman"/>
            </a:endParaRPr>
          </a:p>
          <a:p>
            <a:pPr algn="just"/>
            <a:endParaRPr lang="es-ES_tradnl" sz="1400" b="1" i="1" dirty="0">
              <a:latin typeface="Times New Roman"/>
              <a:cs typeface="Times New Roman"/>
            </a:endParaRPr>
          </a:p>
          <a:p>
            <a:pPr algn="just"/>
            <a:r>
              <a:rPr lang="es-ES_tradnl" sz="1400" dirty="0" smtClean="0">
                <a:latin typeface="Times New Roman"/>
                <a:cs typeface="Times New Roman"/>
              </a:rPr>
              <a:t>VERNIS A., CASASNOVAS G. AND KOTELES B. </a:t>
            </a:r>
            <a:r>
              <a:rPr lang="es-ES_tradnl" sz="1400" i="1" dirty="0" err="1" smtClean="0">
                <a:latin typeface="Times New Roman"/>
                <a:cs typeface="Times New Roman"/>
              </a:rPr>
              <a:t>Stories</a:t>
            </a:r>
            <a:r>
              <a:rPr lang="es-ES_tradnl" sz="1400" i="1" dirty="0" smtClean="0">
                <a:latin typeface="Times New Roman"/>
                <a:cs typeface="Times New Roman"/>
              </a:rPr>
              <a:t> of </a:t>
            </a:r>
            <a:r>
              <a:rPr lang="es-ES_tradnl" sz="1400" i="1" dirty="0" err="1" smtClean="0">
                <a:latin typeface="Times New Roman"/>
                <a:cs typeface="Times New Roman"/>
              </a:rPr>
              <a:t>Scale</a:t>
            </a:r>
            <a:r>
              <a:rPr lang="es-ES_tradnl" sz="1400" i="1" dirty="0" smtClean="0">
                <a:latin typeface="Times New Roman"/>
                <a:cs typeface="Times New Roman"/>
              </a:rPr>
              <a:t>, </a:t>
            </a:r>
            <a:r>
              <a:rPr lang="es-ES_tradnl" sz="1400" i="1" dirty="0" err="1" smtClean="0">
                <a:latin typeface="Times New Roman"/>
                <a:cs typeface="Times New Roman"/>
              </a:rPr>
              <a:t>nine</a:t>
            </a:r>
            <a:r>
              <a:rPr lang="es-ES_tradnl" sz="1400" i="1" dirty="0" smtClean="0">
                <a:latin typeface="Times New Roman"/>
                <a:cs typeface="Times New Roman"/>
              </a:rPr>
              <a:t> cases of </a:t>
            </a:r>
            <a:r>
              <a:rPr lang="es-ES_tradnl" sz="1400" i="1" dirty="0" err="1" smtClean="0">
                <a:latin typeface="Times New Roman"/>
                <a:cs typeface="Times New Roman"/>
              </a:rPr>
              <a:t>Growth</a:t>
            </a:r>
            <a:r>
              <a:rPr lang="es-ES_tradnl" sz="1400" i="1" dirty="0" smtClean="0">
                <a:latin typeface="Times New Roman"/>
                <a:cs typeface="Times New Roman"/>
              </a:rPr>
              <a:t> in social </a:t>
            </a:r>
            <a:r>
              <a:rPr lang="es-ES_tradnl" sz="1400" i="1" dirty="0" err="1" smtClean="0">
                <a:latin typeface="Times New Roman"/>
                <a:cs typeface="Times New Roman"/>
              </a:rPr>
              <a:t>enterprises</a:t>
            </a:r>
            <a:r>
              <a:rPr lang="es-ES_tradnl" sz="1400" i="1" dirty="0" smtClean="0">
                <a:latin typeface="Times New Roman"/>
                <a:cs typeface="Times New Roman"/>
              </a:rPr>
              <a:t>. </a:t>
            </a:r>
            <a:r>
              <a:rPr lang="es-ES_tradnl" sz="1400" dirty="0" smtClean="0">
                <a:latin typeface="Times New Roman"/>
                <a:cs typeface="Times New Roman"/>
              </a:rPr>
              <a:t>ESADE, </a:t>
            </a:r>
            <a:r>
              <a:rPr lang="es-ES_tradnl" sz="1400" dirty="0" err="1" smtClean="0">
                <a:latin typeface="Times New Roman"/>
                <a:cs typeface="Times New Roman"/>
              </a:rPr>
              <a:t>Institute</a:t>
            </a:r>
            <a:r>
              <a:rPr lang="es-ES_tradnl" sz="1400" dirty="0" smtClean="0">
                <a:latin typeface="Times New Roman"/>
                <a:cs typeface="Times New Roman"/>
              </a:rPr>
              <a:t> </a:t>
            </a:r>
            <a:r>
              <a:rPr lang="es-ES_tradnl" sz="1400" dirty="0" err="1" smtClean="0">
                <a:latin typeface="Times New Roman"/>
                <a:cs typeface="Times New Roman"/>
              </a:rPr>
              <a:t>for</a:t>
            </a:r>
            <a:r>
              <a:rPr lang="es-ES_tradnl" sz="1400" dirty="0" smtClean="0">
                <a:latin typeface="Times New Roman"/>
                <a:cs typeface="Times New Roman"/>
              </a:rPr>
              <a:t> Social </a:t>
            </a:r>
            <a:r>
              <a:rPr lang="es-ES_tradnl" sz="1400" dirty="0" err="1" smtClean="0">
                <a:latin typeface="Times New Roman"/>
                <a:cs typeface="Times New Roman"/>
              </a:rPr>
              <a:t>Innovation</a:t>
            </a:r>
            <a:r>
              <a:rPr lang="es-ES_tradnl" sz="1400" dirty="0" smtClean="0">
                <a:latin typeface="Times New Roman"/>
                <a:cs typeface="Times New Roman"/>
              </a:rPr>
              <a:t>,  2013. </a:t>
            </a:r>
            <a:endParaRPr lang="es-ES_tradnl" sz="1600" dirty="0">
              <a:latin typeface="Times New Roman"/>
              <a:cs typeface="Times New Roman"/>
            </a:endParaRPr>
          </a:p>
          <a:p>
            <a:endParaRPr lang="es-ES" sz="1600" b="1" dirty="0" smtClean="0">
              <a:solidFill>
                <a:schemeClr val="tx1">
                  <a:lumMod val="50000"/>
                  <a:lumOff val="50000"/>
                </a:schemeClr>
              </a:solidFill>
              <a:latin typeface="Book Antiqua"/>
              <a:cs typeface="Book Antiqua"/>
            </a:endParaRPr>
          </a:p>
        </p:txBody>
      </p:sp>
    </p:spTree>
    <p:extLst>
      <p:ext uri="{BB962C8B-B14F-4D97-AF65-F5344CB8AC3E}">
        <p14:creationId xmlns:p14="http://schemas.microsoft.com/office/powerpoint/2010/main" val="408285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28623" y="156001"/>
            <a:ext cx="6391493" cy="369332"/>
          </a:xfrm>
          <a:prstGeom prst="rect">
            <a:avLst/>
          </a:prstGeom>
        </p:spPr>
        <p:txBody>
          <a:bodyPr wrap="none">
            <a:spAutoFit/>
          </a:bodyPr>
          <a:lstStyle/>
          <a:p>
            <a:r>
              <a:rPr lang="en-US" b="1" u="sng" dirty="0">
                <a:solidFill>
                  <a:schemeClr val="tx1">
                    <a:lumMod val="50000"/>
                    <a:lumOff val="50000"/>
                  </a:schemeClr>
                </a:solidFill>
                <a:latin typeface="Avenir Light"/>
                <a:cs typeface="Avenir Light"/>
              </a:rPr>
              <a:t>3</a:t>
            </a:r>
            <a:r>
              <a:rPr lang="en-US" b="1" u="sng" dirty="0" smtClean="0">
                <a:solidFill>
                  <a:schemeClr val="tx1">
                    <a:lumMod val="50000"/>
                    <a:lumOff val="50000"/>
                  </a:schemeClr>
                </a:solidFill>
                <a:latin typeface="Avenir Light"/>
                <a:cs typeface="Avenir Light"/>
              </a:rPr>
              <a:t>.1 CLASSIFICATION OF MOMENTUM S.E. INTO 4 GROUPS</a:t>
            </a:r>
          </a:p>
        </p:txBody>
      </p:sp>
      <p:graphicFrame>
        <p:nvGraphicFramePr>
          <p:cNvPr id="3" name="Tabla 2"/>
          <p:cNvGraphicFramePr>
            <a:graphicFrameLocks noGrp="1"/>
          </p:cNvGraphicFramePr>
          <p:nvPr>
            <p:extLst>
              <p:ext uri="{D42A27DB-BD31-4B8C-83A1-F6EECF244321}">
                <p14:modId xmlns:p14="http://schemas.microsoft.com/office/powerpoint/2010/main" val="249740047"/>
              </p:ext>
            </p:extLst>
          </p:nvPr>
        </p:nvGraphicFramePr>
        <p:xfrm>
          <a:off x="428623" y="730248"/>
          <a:ext cx="8397876" cy="6004559"/>
        </p:xfrm>
        <a:graphic>
          <a:graphicData uri="http://schemas.openxmlformats.org/drawingml/2006/table">
            <a:tbl>
              <a:tblPr firstRow="1" bandRow="1">
                <a:tableStyleId>{5940675A-B579-460E-94D1-54222C63F5DA}</a:tableStyleId>
              </a:tblPr>
              <a:tblGrid>
                <a:gridCol w="1399646"/>
                <a:gridCol w="534511"/>
                <a:gridCol w="1447220"/>
                <a:gridCol w="2217207"/>
                <a:gridCol w="941918"/>
                <a:gridCol w="1857374"/>
              </a:tblGrid>
              <a:tr h="158752">
                <a:tc>
                  <a:txBody>
                    <a:bodyPr/>
                    <a:lstStyle/>
                    <a:p>
                      <a:r>
                        <a:rPr lang="es-ES" sz="1400" b="1" dirty="0" err="1" smtClean="0">
                          <a:solidFill>
                            <a:schemeClr val="bg1"/>
                          </a:solidFill>
                          <a:latin typeface="Avenir Light"/>
                          <a:cs typeface="Avenir Light"/>
                        </a:rPr>
                        <a:t>Group</a:t>
                      </a:r>
                      <a:endParaRPr lang="es-ES" sz="1400" b="1" dirty="0">
                        <a:solidFill>
                          <a:schemeClr val="bg1"/>
                        </a:solidFill>
                        <a:latin typeface="Avenir Light"/>
                        <a:cs typeface="Avenir Light"/>
                      </a:endParaRPr>
                    </a:p>
                  </a:txBody>
                  <a:tcPr anchor="ctr">
                    <a:lnL w="19050" cap="flat" cmpd="sng" algn="ctr">
                      <a:solidFill>
                        <a:srgbClr val="0000FF"/>
                      </a:solidFill>
                      <a:prstDash val="solid"/>
                      <a:round/>
                      <a:headEnd type="none" w="med" len="med"/>
                      <a:tailEnd type="none" w="med" len="med"/>
                    </a:lnL>
                    <a:lnT w="19050" cap="flat" cmpd="sng" algn="ctr">
                      <a:solidFill>
                        <a:srgbClr val="0000FF"/>
                      </a:solidFill>
                      <a:prstDash val="solid"/>
                      <a:round/>
                      <a:headEnd type="none" w="med" len="med"/>
                      <a:tailEnd type="none" w="med" len="med"/>
                    </a:lnT>
                    <a:solidFill>
                      <a:srgbClr val="0000FF"/>
                    </a:solidFill>
                  </a:tcPr>
                </a:tc>
                <a:tc>
                  <a:txBody>
                    <a:bodyPr/>
                    <a:lstStyle/>
                    <a:p>
                      <a:r>
                        <a:rPr lang="es-ES" sz="1400" b="1" dirty="0" smtClean="0">
                          <a:solidFill>
                            <a:schemeClr val="bg1"/>
                          </a:solidFill>
                          <a:latin typeface="Avenir Light"/>
                          <a:cs typeface="Avenir Light"/>
                        </a:rPr>
                        <a:t>#</a:t>
                      </a:r>
                      <a:endParaRPr lang="es-ES" sz="1400" b="1" dirty="0">
                        <a:solidFill>
                          <a:schemeClr val="bg1"/>
                        </a:solidFill>
                        <a:latin typeface="Avenir Light"/>
                        <a:cs typeface="Avenir Light"/>
                      </a:endParaRPr>
                    </a:p>
                  </a:txBody>
                  <a:tcPr anchor="ctr">
                    <a:lnT w="19050" cap="flat" cmpd="sng" algn="ctr">
                      <a:solidFill>
                        <a:srgbClr val="0000FF"/>
                      </a:solidFill>
                      <a:prstDash val="solid"/>
                      <a:round/>
                      <a:headEnd type="none" w="med" len="med"/>
                      <a:tailEnd type="none" w="med" len="med"/>
                    </a:lnT>
                    <a:solidFill>
                      <a:srgbClr val="0000FF"/>
                    </a:solidFill>
                  </a:tcPr>
                </a:tc>
                <a:tc>
                  <a:txBody>
                    <a:bodyPr/>
                    <a:lstStyle/>
                    <a:p>
                      <a:r>
                        <a:rPr lang="es-ES" sz="1400" b="1" dirty="0" smtClean="0">
                          <a:solidFill>
                            <a:schemeClr val="bg1"/>
                          </a:solidFill>
                          <a:latin typeface="Avenir Light"/>
                          <a:cs typeface="Avenir Light"/>
                        </a:rPr>
                        <a:t>Legal </a:t>
                      </a:r>
                      <a:r>
                        <a:rPr lang="es-ES" sz="1400" b="1" dirty="0" err="1" smtClean="0">
                          <a:solidFill>
                            <a:schemeClr val="bg1"/>
                          </a:solidFill>
                          <a:latin typeface="Avenir Light"/>
                          <a:cs typeface="Avenir Light"/>
                        </a:rPr>
                        <a:t>form</a:t>
                      </a:r>
                      <a:r>
                        <a:rPr lang="es-ES" sz="1400" b="1" dirty="0" smtClean="0">
                          <a:solidFill>
                            <a:schemeClr val="bg1"/>
                          </a:solidFill>
                          <a:latin typeface="Avenir Light"/>
                          <a:cs typeface="Avenir Light"/>
                        </a:rPr>
                        <a:t> </a:t>
                      </a:r>
                      <a:endParaRPr lang="es-ES" sz="1400" b="1" dirty="0">
                        <a:solidFill>
                          <a:schemeClr val="bg1"/>
                        </a:solidFill>
                        <a:latin typeface="Avenir Light"/>
                        <a:cs typeface="Avenir Light"/>
                      </a:endParaRPr>
                    </a:p>
                  </a:txBody>
                  <a:tcPr anchor="ctr">
                    <a:lnT w="19050" cap="flat" cmpd="sng" algn="ctr">
                      <a:solidFill>
                        <a:srgbClr val="0000FF"/>
                      </a:solidFill>
                      <a:prstDash val="solid"/>
                      <a:round/>
                      <a:headEnd type="none" w="med" len="med"/>
                      <a:tailEnd type="none" w="med" len="med"/>
                    </a:lnT>
                    <a:solidFill>
                      <a:srgbClr val="0000FF"/>
                    </a:solidFill>
                  </a:tcPr>
                </a:tc>
                <a:tc>
                  <a:txBody>
                    <a:bodyPr/>
                    <a:lstStyle/>
                    <a:p>
                      <a:r>
                        <a:rPr lang="es-ES" sz="1400" b="1" dirty="0" err="1" smtClean="0">
                          <a:solidFill>
                            <a:schemeClr val="bg1"/>
                          </a:solidFill>
                          <a:latin typeface="Avenir Light"/>
                          <a:cs typeface="Avenir Light"/>
                        </a:rPr>
                        <a:t>Definition</a:t>
                      </a:r>
                      <a:r>
                        <a:rPr lang="es-ES" sz="1400" b="1" dirty="0" smtClean="0">
                          <a:solidFill>
                            <a:schemeClr val="bg1"/>
                          </a:solidFill>
                          <a:latin typeface="Avenir Light"/>
                          <a:cs typeface="Avenir Light"/>
                        </a:rPr>
                        <a:t> </a:t>
                      </a:r>
                      <a:endParaRPr lang="es-ES" sz="1400" b="1" dirty="0">
                        <a:solidFill>
                          <a:schemeClr val="bg1"/>
                        </a:solidFill>
                        <a:latin typeface="Avenir Light"/>
                        <a:cs typeface="Avenir Light"/>
                      </a:endParaRPr>
                    </a:p>
                  </a:txBody>
                  <a:tcPr anchor="ctr">
                    <a:lnT w="19050" cap="flat" cmpd="sng" algn="ctr">
                      <a:solidFill>
                        <a:srgbClr val="0000FF"/>
                      </a:solidFill>
                      <a:prstDash val="solid"/>
                      <a:round/>
                      <a:headEnd type="none" w="med" len="med"/>
                      <a:tailEnd type="none" w="med" len="med"/>
                    </a:lnT>
                    <a:solidFill>
                      <a:srgbClr val="0000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400" b="1" dirty="0" err="1" smtClean="0">
                          <a:solidFill>
                            <a:schemeClr val="bg1"/>
                          </a:solidFill>
                          <a:latin typeface="Avenir Light"/>
                          <a:cs typeface="Avenir Light"/>
                        </a:rPr>
                        <a:t>Financed</a:t>
                      </a:r>
                      <a:r>
                        <a:rPr lang="es-ES" sz="1400" b="1" dirty="0" smtClean="0">
                          <a:solidFill>
                            <a:schemeClr val="bg1"/>
                          </a:solidFill>
                          <a:latin typeface="Avenir Light"/>
                          <a:cs typeface="Avenir Light"/>
                        </a:rPr>
                        <a:t>  </a:t>
                      </a:r>
                    </a:p>
                  </a:txBody>
                  <a:tcPr anchor="ctr">
                    <a:lnT w="19050" cap="flat" cmpd="sng" algn="ctr">
                      <a:solidFill>
                        <a:srgbClr val="0000FF"/>
                      </a:solidFill>
                      <a:prstDash val="solid"/>
                      <a:round/>
                      <a:headEnd type="none" w="med" len="med"/>
                      <a:tailEnd type="none" w="med" len="med"/>
                    </a:lnT>
                    <a:solidFill>
                      <a:srgbClr val="0000FF"/>
                    </a:solidFill>
                  </a:tcPr>
                </a:tc>
                <a:tc>
                  <a:txBody>
                    <a:bodyPr/>
                    <a:lstStyle/>
                    <a:p>
                      <a:r>
                        <a:rPr lang="es-ES" sz="1400" b="1" dirty="0" err="1" smtClean="0">
                          <a:solidFill>
                            <a:schemeClr val="bg1"/>
                          </a:solidFill>
                          <a:latin typeface="Avenir Light"/>
                          <a:cs typeface="Avenir Light"/>
                        </a:rPr>
                        <a:t>Identified</a:t>
                      </a:r>
                      <a:r>
                        <a:rPr lang="es-ES" sz="1400" b="1" dirty="0" smtClean="0">
                          <a:solidFill>
                            <a:schemeClr val="bg1"/>
                          </a:solidFill>
                          <a:latin typeface="Avenir Light"/>
                          <a:cs typeface="Avenir Light"/>
                        </a:rPr>
                        <a:t> </a:t>
                      </a:r>
                      <a:r>
                        <a:rPr lang="es-ES" sz="1400" b="1" dirty="0" err="1" smtClean="0">
                          <a:solidFill>
                            <a:schemeClr val="bg1"/>
                          </a:solidFill>
                          <a:latin typeface="Avenir Light"/>
                          <a:cs typeface="Avenir Light"/>
                        </a:rPr>
                        <a:t>reasons</a:t>
                      </a:r>
                      <a:r>
                        <a:rPr lang="es-ES" sz="1400" b="1" dirty="0" smtClean="0">
                          <a:solidFill>
                            <a:schemeClr val="bg1"/>
                          </a:solidFill>
                          <a:latin typeface="Avenir Light"/>
                          <a:cs typeface="Avenir Light"/>
                        </a:rPr>
                        <a:t> </a:t>
                      </a:r>
                      <a:endParaRPr lang="es-ES" sz="1400" b="1" dirty="0">
                        <a:solidFill>
                          <a:schemeClr val="bg1"/>
                        </a:solidFill>
                        <a:latin typeface="Avenir Light"/>
                        <a:cs typeface="Avenir Light"/>
                      </a:endParaRPr>
                    </a:p>
                  </a:txBody>
                  <a:tcPr anchor="ctr">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solidFill>
                      <a:srgbClr val="0000FF"/>
                    </a:solidFill>
                  </a:tcPr>
                </a:tc>
              </a:tr>
              <a:tr h="766419">
                <a:tc>
                  <a:txBody>
                    <a:bodyPr/>
                    <a:lstStyle/>
                    <a:p>
                      <a:r>
                        <a:rPr lang="en-US" sz="2400" b="1" noProof="0" smtClean="0">
                          <a:solidFill>
                            <a:srgbClr val="3366FF"/>
                          </a:solidFill>
                          <a:latin typeface="Avenir Light"/>
                          <a:cs typeface="Avenir Light"/>
                        </a:rPr>
                        <a:t>Group 1</a:t>
                      </a:r>
                      <a:r>
                        <a:rPr lang="en-US" sz="2400" b="1" baseline="0" noProof="0" smtClean="0">
                          <a:solidFill>
                            <a:srgbClr val="3366FF"/>
                          </a:solidFill>
                          <a:latin typeface="Avenir Light"/>
                          <a:cs typeface="Avenir Light"/>
                        </a:rPr>
                        <a:t> </a:t>
                      </a:r>
                      <a:endParaRPr lang="en-US" sz="2400" b="1" noProof="0">
                        <a:solidFill>
                          <a:srgbClr val="3366FF"/>
                        </a:solidFill>
                        <a:latin typeface="Avenir Light"/>
                        <a:cs typeface="Avenir Light"/>
                      </a:endParaRPr>
                    </a:p>
                  </a:txBody>
                  <a:tcPr anchor="ctr">
                    <a:lnL w="19050" cap="flat" cmpd="sng" algn="ctr">
                      <a:solidFill>
                        <a:srgbClr val="0000FF"/>
                      </a:solidFill>
                      <a:prstDash val="solid"/>
                      <a:round/>
                      <a:headEnd type="none" w="med" len="med"/>
                      <a:tailEnd type="none" w="med" len="med"/>
                    </a:lnL>
                  </a:tcPr>
                </a:tc>
                <a:tc>
                  <a:txBody>
                    <a:bodyPr/>
                    <a:lstStyle/>
                    <a:p>
                      <a:r>
                        <a:rPr lang="en-US" sz="2000" b="1" noProof="0" smtClean="0">
                          <a:solidFill>
                            <a:srgbClr val="3366FF"/>
                          </a:solidFill>
                          <a:latin typeface="Avenir Light"/>
                          <a:cs typeface="Avenir Light"/>
                        </a:rPr>
                        <a:t>12</a:t>
                      </a:r>
                      <a:endParaRPr lang="en-US" sz="2000" b="1" noProof="0">
                        <a:solidFill>
                          <a:srgbClr val="3366FF"/>
                        </a:solidFill>
                        <a:latin typeface="Avenir Light"/>
                        <a:cs typeface="Avenir Light"/>
                      </a:endParaRPr>
                    </a:p>
                  </a:txBody>
                  <a:tcPr anchor="ctr"/>
                </a:tc>
                <a:tc>
                  <a:txBody>
                    <a:bodyPr/>
                    <a:lstStyle/>
                    <a:p>
                      <a:r>
                        <a:rPr lang="en-US" sz="1800" noProof="0" smtClean="0">
                          <a:latin typeface="Avenir Light"/>
                          <a:cs typeface="Avenir Light"/>
                        </a:rPr>
                        <a:t>Association </a:t>
                      </a:r>
                    </a:p>
                    <a:p>
                      <a:r>
                        <a:rPr lang="en-US" sz="1800" noProof="0" smtClean="0">
                          <a:latin typeface="Avenir Light"/>
                          <a:cs typeface="Avenir Light"/>
                        </a:rPr>
                        <a:t>Foundation  </a:t>
                      </a:r>
                      <a:endParaRPr lang="en-US" sz="1800" noProof="0">
                        <a:latin typeface="Avenir Light"/>
                        <a:cs typeface="Avenir Light"/>
                      </a:endParaRPr>
                    </a:p>
                  </a:txBody>
                  <a:tcPr anchor="ctr"/>
                </a:tc>
                <a:tc>
                  <a:txBody>
                    <a:bodyPr/>
                    <a:lstStyle/>
                    <a:p>
                      <a:pPr algn="l"/>
                      <a:r>
                        <a:rPr lang="en-US" sz="1400" noProof="0" smtClean="0">
                          <a:latin typeface="Avenir Light"/>
                          <a:cs typeface="Avenir Light"/>
                        </a:rPr>
                        <a:t>Mainly</a:t>
                      </a:r>
                      <a:r>
                        <a:rPr lang="en-US" sz="1400" baseline="0" noProof="0" smtClean="0">
                          <a:latin typeface="Avenir Light"/>
                          <a:cs typeface="Avenir Light"/>
                        </a:rPr>
                        <a:t> non-for-profit e</a:t>
                      </a:r>
                      <a:r>
                        <a:rPr lang="en-US" sz="1400" noProof="0" smtClean="0">
                          <a:latin typeface="Avenir Light"/>
                          <a:cs typeface="Avenir Light"/>
                        </a:rPr>
                        <a:t>ntities</a:t>
                      </a:r>
                      <a:r>
                        <a:rPr lang="en-US" sz="1400" baseline="0" noProof="0" smtClean="0">
                          <a:latin typeface="Avenir Light"/>
                          <a:cs typeface="Avenir Light"/>
                        </a:rPr>
                        <a:t> with an entrepreneurial attitude.</a:t>
                      </a:r>
                    </a:p>
                    <a:p>
                      <a:pPr algn="l"/>
                      <a:r>
                        <a:rPr lang="en-US" sz="1400" baseline="0" noProof="0" smtClean="0">
                          <a:latin typeface="Avenir Light"/>
                          <a:cs typeface="Avenir Light"/>
                        </a:rPr>
                        <a:t>Search for new methods of obtaining revenues after the crisis.  </a:t>
                      </a:r>
                      <a:endParaRPr lang="en-US" sz="1400" noProof="0" smtClean="0">
                        <a:latin typeface="Avenir Light"/>
                        <a:cs typeface="Avenir Light"/>
                      </a:endParaRPr>
                    </a:p>
                    <a:p>
                      <a:endParaRPr lang="en-US" sz="1400" noProof="0">
                        <a:latin typeface="Avenir Light"/>
                        <a:cs typeface="Avenir Light"/>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baseline="0" noProof="0" smtClean="0">
                          <a:solidFill>
                            <a:schemeClr val="tx1"/>
                          </a:solidFill>
                          <a:latin typeface="Avenir Light"/>
                          <a:cs typeface="Avenir Light"/>
                        </a:rPr>
                        <a:t>#0.</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baseline="0" noProof="0" smtClean="0">
                          <a:solidFill>
                            <a:schemeClr val="tx1"/>
                          </a:solidFill>
                          <a:latin typeface="Avenir Light"/>
                          <a:cs typeface="Avenir Light"/>
                        </a:rPr>
                        <a:t>(0%)</a:t>
                      </a:r>
                    </a:p>
                    <a:p>
                      <a:endParaRPr lang="en-US" sz="1800" noProof="0">
                        <a:solidFill>
                          <a:schemeClr val="tx1"/>
                        </a:solidFill>
                        <a:latin typeface="Avenir Light"/>
                        <a:cs typeface="Avenir Light"/>
                      </a:endParaRPr>
                    </a:p>
                  </a:txBody>
                  <a:tcPr anchor="ctr"/>
                </a:tc>
                <a:tc>
                  <a:txBody>
                    <a:bodyPr/>
                    <a:lstStyle/>
                    <a:p>
                      <a:pPr marL="0" indent="0" algn="l">
                        <a:buFontTx/>
                        <a:buNone/>
                      </a:pPr>
                      <a:r>
                        <a:rPr lang="en-US" sz="1400" noProof="0" smtClean="0">
                          <a:latin typeface="Avenir Light"/>
                          <a:cs typeface="Avenir Light"/>
                        </a:rPr>
                        <a:t>Leaders not interested</a:t>
                      </a:r>
                      <a:r>
                        <a:rPr lang="en-US" sz="1400" baseline="0" noProof="0" smtClean="0">
                          <a:latin typeface="Avenir Light"/>
                          <a:cs typeface="Avenir Light"/>
                        </a:rPr>
                        <a:t> or/and </a:t>
                      </a:r>
                      <a:endParaRPr lang="en-US" sz="1400" noProof="0" smtClean="0">
                        <a:latin typeface="Avenir Light"/>
                        <a:cs typeface="Avenir Light"/>
                      </a:endParaRPr>
                    </a:p>
                    <a:p>
                      <a:pPr marL="0" indent="0" algn="l">
                        <a:buFontTx/>
                        <a:buNone/>
                      </a:pPr>
                      <a:r>
                        <a:rPr lang="en-US" sz="1400" noProof="0" smtClean="0">
                          <a:latin typeface="Avenir Light"/>
                          <a:cs typeface="Avenir Light"/>
                        </a:rPr>
                        <a:t>Not</a:t>
                      </a:r>
                      <a:r>
                        <a:rPr lang="en-US" sz="1400" baseline="0" noProof="0" smtClean="0">
                          <a:latin typeface="Avenir Light"/>
                          <a:cs typeface="Avenir Light"/>
                        </a:rPr>
                        <a:t> seen as an interesting option by the MSI managers. </a:t>
                      </a:r>
                      <a:endParaRPr lang="en-US" sz="1400" noProof="0" smtClean="0">
                        <a:latin typeface="Avenir Light"/>
                        <a:cs typeface="Avenir Light"/>
                      </a:endParaRPr>
                    </a:p>
                    <a:p>
                      <a:endParaRPr lang="en-US" sz="1400" noProof="0">
                        <a:latin typeface="Avenir Light"/>
                        <a:cs typeface="Avenir Light"/>
                      </a:endParaRPr>
                    </a:p>
                  </a:txBody>
                  <a:tcPr anchor="ctr">
                    <a:lnR w="19050" cap="flat" cmpd="sng" algn="ctr">
                      <a:solidFill>
                        <a:srgbClr val="0000FF"/>
                      </a:solidFill>
                      <a:prstDash val="solid"/>
                      <a:round/>
                      <a:headEnd type="none" w="med" len="med"/>
                      <a:tailEnd type="none" w="med" len="med"/>
                    </a:lnR>
                  </a:tcPr>
                </a:tc>
              </a:tr>
              <a:tr h="664230">
                <a:tc>
                  <a:txBody>
                    <a:bodyPr/>
                    <a:lstStyle/>
                    <a:p>
                      <a:r>
                        <a:rPr lang="en-US" sz="2400" b="1" noProof="0" smtClean="0">
                          <a:solidFill>
                            <a:srgbClr val="008000"/>
                          </a:solidFill>
                          <a:latin typeface="Avenir Light"/>
                          <a:cs typeface="Avenir Light"/>
                        </a:rPr>
                        <a:t>Group</a:t>
                      </a:r>
                      <a:r>
                        <a:rPr lang="en-US" sz="2400" b="1" baseline="0" noProof="0" smtClean="0">
                          <a:solidFill>
                            <a:srgbClr val="008000"/>
                          </a:solidFill>
                          <a:latin typeface="Avenir Light"/>
                          <a:cs typeface="Avenir Light"/>
                        </a:rPr>
                        <a:t> 2 </a:t>
                      </a:r>
                      <a:endParaRPr lang="en-US" sz="2400" b="1" noProof="0">
                        <a:solidFill>
                          <a:srgbClr val="008000"/>
                        </a:solidFill>
                        <a:latin typeface="Avenir Light"/>
                        <a:cs typeface="Avenir Light"/>
                      </a:endParaRPr>
                    </a:p>
                  </a:txBody>
                  <a:tcPr anchor="ctr">
                    <a:lnL w="19050" cap="flat" cmpd="sng" algn="ctr">
                      <a:solidFill>
                        <a:srgbClr val="0000FF"/>
                      </a:solidFill>
                      <a:prstDash val="solid"/>
                      <a:round/>
                      <a:headEnd type="none" w="med" len="med"/>
                      <a:tailEnd type="none" w="med" len="med"/>
                    </a:lnL>
                  </a:tcPr>
                </a:tc>
                <a:tc>
                  <a:txBody>
                    <a:bodyPr/>
                    <a:lstStyle/>
                    <a:p>
                      <a:r>
                        <a:rPr lang="en-US" sz="2000" b="1" noProof="0" smtClean="0">
                          <a:solidFill>
                            <a:srgbClr val="008000"/>
                          </a:solidFill>
                          <a:latin typeface="Avenir Light"/>
                          <a:cs typeface="Avenir Light"/>
                        </a:rPr>
                        <a:t>9</a:t>
                      </a:r>
                      <a:endParaRPr lang="en-US" sz="2000" b="1" noProof="0">
                        <a:solidFill>
                          <a:srgbClr val="008000"/>
                        </a:solidFill>
                        <a:latin typeface="Avenir Light"/>
                        <a:cs typeface="Avenir Light"/>
                      </a:endParaRPr>
                    </a:p>
                  </a:txBody>
                  <a:tcPr anchor="ctr"/>
                </a:tc>
                <a:tc>
                  <a:txBody>
                    <a:bodyPr/>
                    <a:lstStyle/>
                    <a:p>
                      <a:r>
                        <a:rPr lang="en-US" sz="1800" noProof="0" smtClean="0">
                          <a:latin typeface="Avenir Light"/>
                          <a:cs typeface="Avenir Light"/>
                        </a:rPr>
                        <a:t>Association </a:t>
                      </a:r>
                    </a:p>
                    <a:p>
                      <a:r>
                        <a:rPr lang="en-US" sz="1800" noProof="0" smtClean="0">
                          <a:latin typeface="Avenir Light"/>
                          <a:cs typeface="Avenir Light"/>
                        </a:rPr>
                        <a:t>Foundation  </a:t>
                      </a:r>
                    </a:p>
                    <a:p>
                      <a:r>
                        <a:rPr lang="en-US" sz="1800" noProof="0" smtClean="0">
                          <a:latin typeface="Avenir Light"/>
                          <a:cs typeface="Avenir Light"/>
                        </a:rPr>
                        <a:t>Cooperative</a:t>
                      </a:r>
                      <a:endParaRPr lang="en-US" sz="1800" noProof="0">
                        <a:latin typeface="Avenir Light"/>
                        <a:cs typeface="Avenir Light"/>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smtClean="0">
                          <a:latin typeface="Avenir Light"/>
                          <a:cs typeface="Avenir Light"/>
                        </a:rPr>
                        <a:t>‘Spin-off’.</a:t>
                      </a:r>
                      <a:r>
                        <a:rPr lang="en-US" sz="1400" baseline="0" noProof="0" smtClean="0">
                          <a:latin typeface="Avenir Light"/>
                          <a:cs typeface="Avenir Light"/>
                        </a:rPr>
                        <a:t> The social entrepreneurship project is managed independently.</a:t>
                      </a:r>
                      <a:endParaRPr lang="en-US" sz="1400" noProof="0" smtClean="0">
                        <a:latin typeface="Avenir Light"/>
                        <a:cs typeface="Avenir Light"/>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baseline="0" noProof="0" smtClean="0">
                          <a:solidFill>
                            <a:schemeClr val="tx1"/>
                          </a:solidFill>
                          <a:latin typeface="Avenir Light"/>
                          <a:cs typeface="Avenir Light"/>
                        </a:rPr>
                        <a:t>#9</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baseline="0" noProof="0" smtClean="0">
                          <a:solidFill>
                            <a:schemeClr val="tx1"/>
                          </a:solidFill>
                          <a:latin typeface="Avenir Light"/>
                          <a:cs typeface="Avenir Light"/>
                        </a:rPr>
                        <a:t>(10%)</a:t>
                      </a:r>
                      <a:r>
                        <a:rPr lang="en-US" sz="1600" baseline="0" noProof="0" smtClean="0">
                          <a:solidFill>
                            <a:schemeClr val="tx1"/>
                          </a:solidFill>
                          <a:latin typeface="Avenir Light"/>
                          <a:cs typeface="Avenir Light"/>
                        </a:rPr>
                        <a:t> </a:t>
                      </a:r>
                      <a:endParaRPr lang="en-US" sz="1600" noProof="0" smtClean="0">
                        <a:solidFill>
                          <a:schemeClr val="tx1"/>
                        </a:solidFill>
                        <a:latin typeface="Avenir Light"/>
                        <a:cs typeface="Avenir Light"/>
                      </a:endParaRPr>
                    </a:p>
                    <a:p>
                      <a:endParaRPr lang="en-US" sz="1800" noProof="0">
                        <a:solidFill>
                          <a:schemeClr val="tx1"/>
                        </a:solidFill>
                        <a:latin typeface="Avenir Light"/>
                        <a:cs typeface="Avenir Light"/>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smtClean="0">
                          <a:latin typeface="Avenir Light"/>
                          <a:cs typeface="Avenir Light"/>
                        </a:rPr>
                        <a:t>Seen as </a:t>
                      </a:r>
                      <a:r>
                        <a:rPr lang="en-US" sz="1400" baseline="0" noProof="0" smtClean="0">
                          <a:latin typeface="Avenir Light"/>
                          <a:cs typeface="Avenir Light"/>
                        </a:rPr>
                        <a:t>potential opportunity for a successful and sustainable social impact investment.</a:t>
                      </a:r>
                    </a:p>
                    <a:p>
                      <a:endParaRPr lang="en-US" sz="1400" noProof="0">
                        <a:latin typeface="Avenir Light"/>
                        <a:cs typeface="Avenir Light"/>
                      </a:endParaRPr>
                    </a:p>
                  </a:txBody>
                  <a:tcPr anchor="ctr">
                    <a:lnR w="19050" cap="flat" cmpd="sng" algn="ctr">
                      <a:solidFill>
                        <a:srgbClr val="0000FF"/>
                      </a:solidFill>
                      <a:prstDash val="solid"/>
                      <a:round/>
                      <a:headEnd type="none" w="med" len="med"/>
                      <a:tailEnd type="none" w="med" len="med"/>
                    </a:lnR>
                  </a:tcPr>
                </a:tc>
              </a:tr>
              <a:tr h="569815">
                <a:tc>
                  <a:txBody>
                    <a:bodyPr/>
                    <a:lstStyle/>
                    <a:p>
                      <a:r>
                        <a:rPr lang="en-US" sz="2400" b="1" noProof="0" smtClean="0">
                          <a:solidFill>
                            <a:srgbClr val="660066"/>
                          </a:solidFill>
                          <a:latin typeface="Avenir Light"/>
                          <a:cs typeface="Avenir Light"/>
                        </a:rPr>
                        <a:t>Group</a:t>
                      </a:r>
                      <a:r>
                        <a:rPr lang="en-US" sz="2400" b="1" baseline="0" noProof="0" smtClean="0">
                          <a:solidFill>
                            <a:srgbClr val="660066"/>
                          </a:solidFill>
                          <a:latin typeface="Avenir Light"/>
                          <a:cs typeface="Avenir Light"/>
                        </a:rPr>
                        <a:t> 3 </a:t>
                      </a:r>
                      <a:endParaRPr lang="en-US" sz="2400" b="1" noProof="0">
                        <a:solidFill>
                          <a:srgbClr val="660066"/>
                        </a:solidFill>
                        <a:latin typeface="Avenir Light"/>
                        <a:cs typeface="Avenir Light"/>
                      </a:endParaRPr>
                    </a:p>
                  </a:txBody>
                  <a:tcPr anchor="ctr">
                    <a:lnL w="19050" cap="flat" cmpd="sng" algn="ctr">
                      <a:solidFill>
                        <a:srgbClr val="0000FF"/>
                      </a:solidFill>
                      <a:prstDash val="solid"/>
                      <a:round/>
                      <a:headEnd type="none" w="med" len="med"/>
                      <a:tailEnd type="none" w="med" len="med"/>
                    </a:lnL>
                  </a:tcPr>
                </a:tc>
                <a:tc>
                  <a:txBody>
                    <a:bodyPr/>
                    <a:lstStyle/>
                    <a:p>
                      <a:r>
                        <a:rPr lang="en-US" sz="2000" b="1" noProof="0" smtClean="0">
                          <a:solidFill>
                            <a:srgbClr val="660066"/>
                          </a:solidFill>
                          <a:latin typeface="Avenir Light"/>
                          <a:cs typeface="Avenir Light"/>
                        </a:rPr>
                        <a:t>10</a:t>
                      </a:r>
                      <a:endParaRPr lang="en-US" sz="2000" b="1" noProof="0">
                        <a:solidFill>
                          <a:srgbClr val="660066"/>
                        </a:solidFill>
                        <a:latin typeface="Avenir Light"/>
                        <a:cs typeface="Avenir Light"/>
                      </a:endParaRPr>
                    </a:p>
                  </a:txBody>
                  <a:tcPr anchor="ctr"/>
                </a:tc>
                <a:tc>
                  <a:txBody>
                    <a:bodyPr/>
                    <a:lstStyle/>
                    <a:p>
                      <a:r>
                        <a:rPr lang="en-US" sz="1800" noProof="0" smtClean="0">
                          <a:latin typeface="Avenir Light"/>
                          <a:cs typeface="Avenir Light"/>
                        </a:rPr>
                        <a:t>S.A. </a:t>
                      </a:r>
                    </a:p>
                    <a:p>
                      <a:r>
                        <a:rPr lang="en-US" sz="1800" noProof="0" smtClean="0">
                          <a:latin typeface="Avenir Light"/>
                          <a:cs typeface="Avenir Light"/>
                        </a:rPr>
                        <a:t>S.L.</a:t>
                      </a:r>
                    </a:p>
                    <a:p>
                      <a:r>
                        <a:rPr lang="en-US" sz="1800" noProof="0" smtClean="0">
                          <a:latin typeface="Avenir Light"/>
                          <a:cs typeface="Avenir Light"/>
                        </a:rPr>
                        <a:t>Cooperative</a:t>
                      </a:r>
                      <a:endParaRPr lang="en-US" sz="1800" noProof="0">
                        <a:latin typeface="Avenir Light"/>
                        <a:cs typeface="Avenir Light"/>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smtClean="0">
                          <a:latin typeface="Avenir Light"/>
                          <a:cs typeface="Avenir Light"/>
                        </a:rPr>
                        <a:t>Entities</a:t>
                      </a:r>
                      <a:r>
                        <a:rPr lang="en-US" sz="1400" baseline="0" noProof="0" smtClean="0">
                          <a:latin typeface="Avenir Light"/>
                          <a:cs typeface="Avenir Light"/>
                        </a:rPr>
                        <a:t> that clearly conform with the definition of Social Enterprise as an entrepreneurial approach to achieve social objectives. </a:t>
                      </a:r>
                      <a:endParaRPr lang="en-US" sz="1400" noProof="0" smtClean="0">
                        <a:latin typeface="Avenir Light"/>
                        <a:cs typeface="Avenir Light"/>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baseline="0" noProof="0" smtClean="0">
                          <a:solidFill>
                            <a:schemeClr val="tx1"/>
                          </a:solidFill>
                          <a:latin typeface="Avenir Light"/>
                          <a:cs typeface="Avenir Light"/>
                        </a:rPr>
                        <a:t>#10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baseline="0" noProof="0" smtClean="0">
                          <a:solidFill>
                            <a:schemeClr val="tx1"/>
                          </a:solidFill>
                          <a:latin typeface="Avenir Light"/>
                          <a:cs typeface="Avenir Light"/>
                        </a:rPr>
                        <a:t>(100%)</a:t>
                      </a:r>
                    </a:p>
                    <a:p>
                      <a:endParaRPr lang="en-US" sz="1800" noProof="0">
                        <a:solidFill>
                          <a:schemeClr val="tx1"/>
                        </a:solidFill>
                        <a:latin typeface="Avenir Light"/>
                        <a:cs typeface="Avenir Light"/>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noProof="0" dirty="0" smtClean="0">
                          <a:latin typeface="Avenir Light"/>
                          <a:cs typeface="Avenir Light"/>
                        </a:rPr>
                        <a:t>The growth potential might be higher than in group 2. </a:t>
                      </a:r>
                      <a:endParaRPr lang="en-US" sz="1400" noProof="0" dirty="0" smtClean="0">
                        <a:latin typeface="Avenir Light"/>
                        <a:cs typeface="Avenir Light"/>
                      </a:endParaRPr>
                    </a:p>
                    <a:p>
                      <a:endParaRPr lang="en-US" sz="1400" noProof="0" dirty="0">
                        <a:latin typeface="Avenir Light"/>
                        <a:cs typeface="Avenir Light"/>
                      </a:endParaRPr>
                    </a:p>
                  </a:txBody>
                  <a:tcPr anchor="ctr">
                    <a:lnR w="19050" cap="flat" cmpd="sng" algn="ctr">
                      <a:solidFill>
                        <a:srgbClr val="0000FF"/>
                      </a:solidFill>
                      <a:prstDash val="solid"/>
                      <a:round/>
                      <a:headEnd type="none" w="med" len="med"/>
                      <a:tailEnd type="none" w="med" len="med"/>
                    </a:lnR>
                  </a:tcPr>
                </a:tc>
              </a:tr>
              <a:tr h="569815">
                <a:tc>
                  <a:txBody>
                    <a:bodyPr/>
                    <a:lstStyle/>
                    <a:p>
                      <a:r>
                        <a:rPr lang="en-US" sz="2400" b="1" noProof="0" smtClean="0">
                          <a:solidFill>
                            <a:srgbClr val="FF6600"/>
                          </a:solidFill>
                          <a:latin typeface="Avenir Light"/>
                          <a:cs typeface="Avenir Light"/>
                        </a:rPr>
                        <a:t>Group</a:t>
                      </a:r>
                      <a:r>
                        <a:rPr lang="en-US" sz="2400" b="1" baseline="0" noProof="0" smtClean="0">
                          <a:solidFill>
                            <a:srgbClr val="FF6600"/>
                          </a:solidFill>
                          <a:latin typeface="Avenir Light"/>
                          <a:cs typeface="Avenir Light"/>
                        </a:rPr>
                        <a:t> 4 </a:t>
                      </a:r>
                      <a:endParaRPr lang="en-US" sz="2400" b="1" noProof="0">
                        <a:solidFill>
                          <a:srgbClr val="FF6600"/>
                        </a:solidFill>
                        <a:latin typeface="Avenir Light"/>
                        <a:cs typeface="Avenir Light"/>
                      </a:endParaRPr>
                    </a:p>
                  </a:txBody>
                  <a:tcPr anchor="ctr">
                    <a:lnL w="19050" cap="flat" cmpd="sng" algn="ctr">
                      <a:solidFill>
                        <a:srgbClr val="0000FF"/>
                      </a:solidFill>
                      <a:prstDash val="solid"/>
                      <a:round/>
                      <a:headEnd type="none" w="med" len="med"/>
                      <a:tailEnd type="none" w="med" len="med"/>
                    </a:lnL>
                    <a:lnB w="19050" cap="flat" cmpd="sng" algn="ctr">
                      <a:solidFill>
                        <a:srgbClr val="0000FF"/>
                      </a:solidFill>
                      <a:prstDash val="solid"/>
                      <a:round/>
                      <a:headEnd type="none" w="med" len="med"/>
                      <a:tailEnd type="none" w="med" len="med"/>
                    </a:lnB>
                  </a:tcPr>
                </a:tc>
                <a:tc>
                  <a:txBody>
                    <a:bodyPr/>
                    <a:lstStyle/>
                    <a:p>
                      <a:r>
                        <a:rPr lang="en-US" sz="2000" b="1" noProof="0" smtClean="0">
                          <a:solidFill>
                            <a:srgbClr val="FF6600"/>
                          </a:solidFill>
                          <a:latin typeface="Avenir Light"/>
                          <a:cs typeface="Avenir Light"/>
                        </a:rPr>
                        <a:t>8</a:t>
                      </a:r>
                      <a:endParaRPr lang="en-US" sz="2000" b="1" noProof="0">
                        <a:solidFill>
                          <a:srgbClr val="FF6600"/>
                        </a:solidFill>
                        <a:latin typeface="Avenir Light"/>
                        <a:cs typeface="Avenir Light"/>
                      </a:endParaRPr>
                    </a:p>
                  </a:txBody>
                  <a:tcPr anchor="ctr">
                    <a:lnB w="19050" cap="flat" cmpd="sng" algn="ctr">
                      <a:solidFill>
                        <a:srgbClr val="0000FF"/>
                      </a:solidFill>
                      <a:prstDash val="solid"/>
                      <a:round/>
                      <a:headEnd type="none" w="med" len="med"/>
                      <a:tailEnd type="none" w="med" len="med"/>
                    </a:lnB>
                  </a:tcPr>
                </a:tc>
                <a:tc>
                  <a:txBody>
                    <a:bodyPr/>
                    <a:lstStyle/>
                    <a:p>
                      <a:r>
                        <a:rPr lang="en-US" sz="1800" noProof="0" smtClean="0">
                          <a:latin typeface="Avenir Light"/>
                          <a:cs typeface="Avenir Light"/>
                        </a:rPr>
                        <a:t>S.A.</a:t>
                      </a:r>
                      <a:r>
                        <a:rPr lang="en-US" sz="1800" baseline="0" noProof="0" smtClean="0">
                          <a:latin typeface="Avenir Light"/>
                          <a:cs typeface="Avenir Light"/>
                        </a:rPr>
                        <a:t> </a:t>
                      </a:r>
                    </a:p>
                    <a:p>
                      <a:r>
                        <a:rPr lang="en-US" sz="1800" baseline="0" noProof="0" smtClean="0">
                          <a:latin typeface="Avenir Light"/>
                          <a:cs typeface="Avenir Light"/>
                        </a:rPr>
                        <a:t>S.L. </a:t>
                      </a:r>
                      <a:endParaRPr lang="en-US" sz="1800" noProof="0">
                        <a:latin typeface="Avenir Light"/>
                        <a:cs typeface="Avenir Light"/>
                      </a:endParaRPr>
                    </a:p>
                  </a:txBody>
                  <a:tcPr anchor="ctr">
                    <a:lnB w="19050" cap="flat" cmpd="sng" algn="ctr">
                      <a:solidFill>
                        <a:srgbClr val="0000FF"/>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noProof="0" smtClean="0">
                          <a:latin typeface="Avenir Light"/>
                          <a:cs typeface="Avenir Light"/>
                        </a:rPr>
                        <a:t>Entities</a:t>
                      </a:r>
                      <a:r>
                        <a:rPr lang="en-US" sz="1400" baseline="0" noProof="0" smtClean="0">
                          <a:latin typeface="Avenir Light"/>
                          <a:cs typeface="Avenir Light"/>
                        </a:rPr>
                        <a:t> with a low social motivation whose main goal is to obtain financing in order to scale their business. </a:t>
                      </a:r>
                      <a:endParaRPr lang="en-US" sz="1400" noProof="0" smtClean="0">
                        <a:latin typeface="Avenir Light"/>
                        <a:cs typeface="Avenir Light"/>
                      </a:endParaRPr>
                    </a:p>
                  </a:txBody>
                  <a:tcPr anchor="ctr">
                    <a:lnB w="19050" cap="flat" cmpd="sng" algn="ctr">
                      <a:solidFill>
                        <a:srgbClr val="0000FF"/>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noProof="0" smtClean="0">
                          <a:solidFill>
                            <a:schemeClr val="tx1"/>
                          </a:solidFill>
                          <a:latin typeface="Avenir Light"/>
                          <a:cs typeface="Avenir Light"/>
                        </a:rPr>
                        <a:t>#</a:t>
                      </a:r>
                      <a:r>
                        <a:rPr lang="en-US" sz="1800" b="1" baseline="0" noProof="0" smtClean="0">
                          <a:solidFill>
                            <a:schemeClr val="tx1"/>
                          </a:solidFill>
                          <a:latin typeface="Avenir Light"/>
                          <a:cs typeface="Avenir Light"/>
                        </a:rPr>
                        <a:t>1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baseline="0" noProof="0" smtClean="0">
                          <a:solidFill>
                            <a:schemeClr val="tx1"/>
                          </a:solidFill>
                          <a:latin typeface="Avenir Light"/>
                          <a:cs typeface="Avenir Light"/>
                        </a:rPr>
                        <a:t>(12,5%)</a:t>
                      </a:r>
                    </a:p>
                    <a:p>
                      <a:endParaRPr lang="en-US" sz="1800" noProof="0">
                        <a:solidFill>
                          <a:schemeClr val="tx1"/>
                        </a:solidFill>
                        <a:latin typeface="Avenir Light"/>
                        <a:cs typeface="Avenir Light"/>
                      </a:endParaRPr>
                    </a:p>
                  </a:txBody>
                  <a:tcPr anchor="ctr">
                    <a:lnB w="19050" cap="flat" cmpd="sng" algn="ctr">
                      <a:solidFill>
                        <a:srgbClr val="0000FF"/>
                      </a:solidFill>
                      <a:prstDash val="solid"/>
                      <a:round/>
                      <a:headEnd type="none" w="med" len="med"/>
                      <a:tailEnd type="none" w="med" len="med"/>
                    </a:lnB>
                  </a:tcPr>
                </a:tc>
                <a:tc>
                  <a:txBody>
                    <a:bodyPr/>
                    <a:lstStyle/>
                    <a:p>
                      <a:r>
                        <a:rPr lang="en-US" sz="1400" noProof="0" dirty="0" smtClean="0">
                          <a:latin typeface="Avenir Light"/>
                          <a:cs typeface="Avenir Light"/>
                        </a:rPr>
                        <a:t>Dubious</a:t>
                      </a:r>
                      <a:r>
                        <a:rPr lang="en-US" sz="1400" baseline="0" noProof="0" dirty="0" smtClean="0">
                          <a:latin typeface="Avenir Light"/>
                          <a:cs typeface="Avenir Light"/>
                        </a:rPr>
                        <a:t> and questionable social impact </a:t>
                      </a:r>
                      <a:endParaRPr lang="en-US" sz="1400" noProof="0" dirty="0">
                        <a:latin typeface="Avenir Light"/>
                        <a:cs typeface="Avenir Light"/>
                      </a:endParaRPr>
                    </a:p>
                  </a:txBody>
                  <a:tcPr anchor="ctr">
                    <a:lnR w="19050" cap="flat" cmpd="sng" algn="ctr">
                      <a:solidFill>
                        <a:srgbClr val="0000FF"/>
                      </a:solidFill>
                      <a:prstDash val="solid"/>
                      <a:round/>
                      <a:headEnd type="none" w="med" len="med"/>
                      <a:tailEnd type="none" w="med" len="med"/>
                    </a:lnR>
                    <a:lnB w="19050" cap="flat" cmpd="sng" algn="ctr">
                      <a:solidFill>
                        <a:srgbClr val="0000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322999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a 12"/>
          <p:cNvGraphicFramePr>
            <a:graphicFrameLocks noGrp="1"/>
          </p:cNvGraphicFramePr>
          <p:nvPr>
            <p:extLst>
              <p:ext uri="{D42A27DB-BD31-4B8C-83A1-F6EECF244321}">
                <p14:modId xmlns:p14="http://schemas.microsoft.com/office/powerpoint/2010/main" val="1570066880"/>
              </p:ext>
            </p:extLst>
          </p:nvPr>
        </p:nvGraphicFramePr>
        <p:xfrm>
          <a:off x="333374" y="4089399"/>
          <a:ext cx="8524876" cy="2644775"/>
        </p:xfrm>
        <a:graphic>
          <a:graphicData uri="http://schemas.openxmlformats.org/drawingml/2006/table">
            <a:tbl>
              <a:tblPr/>
              <a:tblGrid>
                <a:gridCol w="1574037"/>
                <a:gridCol w="1574037"/>
                <a:gridCol w="1309377"/>
                <a:gridCol w="1253658"/>
                <a:gridCol w="1392954"/>
                <a:gridCol w="1420813"/>
              </a:tblGrid>
              <a:tr h="2644775">
                <a:tc>
                  <a:txBody>
                    <a:bodyPr/>
                    <a:lstStyle/>
                    <a:p>
                      <a:endParaRPr lang="es-ES" dirty="0"/>
                    </a:p>
                  </a:txBody>
                  <a:tcPr marL="12700" marR="12700" marT="12700" marB="0" anchor="ctr">
                    <a:lnL w="19050" cap="flat" cmpd="sng" algn="ctr">
                      <a:solidFill>
                        <a:srgbClr val="0000FF"/>
                      </a:solidFill>
                      <a:prstDash val="solid"/>
                      <a:round/>
                      <a:headEnd type="none" w="med" len="med"/>
                      <a:tailEnd type="none" w="med" len="med"/>
                    </a:lnL>
                    <a:lnR w="19050" cap="flat" cmpd="sng" algn="ctr">
                      <a:solidFill>
                        <a:srgbClr val="0000FF"/>
                      </a:solidFill>
                      <a:prstDash val="sysDashDotDot"/>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endParaRPr lang="es-ES" dirty="0"/>
                    </a:p>
                  </a:txBody>
                  <a:tcPr marL="12700" marR="12700" marT="12700" marB="0" anchor="ctr">
                    <a:lnL w="19050" cap="flat" cmpd="sng" algn="ctr">
                      <a:solidFill>
                        <a:srgbClr val="0000FF"/>
                      </a:solidFill>
                      <a:prstDash val="sysDashDotDot"/>
                      <a:round/>
                      <a:headEnd type="none" w="med" len="med"/>
                      <a:tailEnd type="none" w="med" len="med"/>
                    </a:lnL>
                    <a:lnR w="19050" cap="flat" cmpd="sng" algn="ctr">
                      <a:solidFill>
                        <a:srgbClr val="0000FF"/>
                      </a:solidFill>
                      <a:prstDash val="sysDashDotDot"/>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endParaRPr lang="es-ES" dirty="0"/>
                    </a:p>
                  </a:txBody>
                  <a:tcPr marL="12700" marR="12700" marT="12700" marB="0" anchor="ctr">
                    <a:lnL w="19050" cap="flat" cmpd="sng" algn="ctr">
                      <a:solidFill>
                        <a:srgbClr val="0000FF"/>
                      </a:solidFill>
                      <a:prstDash val="sysDashDotDot"/>
                      <a:round/>
                      <a:headEnd type="none" w="med" len="med"/>
                      <a:tailEnd type="none" w="med" len="med"/>
                    </a:lnL>
                    <a:lnR w="19050" cap="flat" cmpd="sng" algn="ctr">
                      <a:solidFill>
                        <a:srgbClr val="0000FF"/>
                      </a:solidFill>
                      <a:prstDash val="sysDashDotDot"/>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endParaRPr lang="es-ES" dirty="0"/>
                    </a:p>
                  </a:txBody>
                  <a:tcPr marL="12700" marR="12700" marT="12700" marB="0" anchor="ctr">
                    <a:lnL w="19050" cap="flat" cmpd="sng" algn="ctr">
                      <a:solidFill>
                        <a:srgbClr val="0000FF"/>
                      </a:solidFill>
                      <a:prstDash val="sysDashDotDot"/>
                      <a:round/>
                      <a:headEnd type="none" w="med" len="med"/>
                      <a:tailEnd type="none" w="med" len="med"/>
                    </a:lnL>
                    <a:lnR w="19050" cap="flat" cmpd="sng" algn="ctr">
                      <a:solidFill>
                        <a:srgbClr val="0000FF"/>
                      </a:solidFill>
                      <a:prstDash val="sysDashDotDot"/>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endParaRPr lang="es-ES" dirty="0"/>
                    </a:p>
                  </a:txBody>
                  <a:tcPr marL="12700" marR="12700" marT="12700" marB="0" anchor="ctr">
                    <a:lnL w="19050" cap="flat" cmpd="sng" algn="ctr">
                      <a:solidFill>
                        <a:srgbClr val="0000FF"/>
                      </a:solidFill>
                      <a:prstDash val="sysDashDotDot"/>
                      <a:round/>
                      <a:headEnd type="none" w="med" len="med"/>
                      <a:tailEnd type="none" w="med" len="med"/>
                    </a:lnL>
                    <a:lnR w="19050" cap="flat" cmpd="sng" algn="ctr">
                      <a:solidFill>
                        <a:srgbClr val="0000FF"/>
                      </a:solidFill>
                      <a:prstDash val="sysDashDotDot"/>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endParaRPr lang="es-ES" dirty="0"/>
                    </a:p>
                  </a:txBody>
                  <a:tcPr marL="12700" marR="12700" marT="12700" marB="0" anchor="ctr">
                    <a:lnL w="19050" cap="flat" cmpd="sng" algn="ctr">
                      <a:solidFill>
                        <a:srgbClr val="0000FF"/>
                      </a:solidFill>
                      <a:prstDash val="sysDashDotDot"/>
                      <a:round/>
                      <a:headEnd type="none" w="med" len="med"/>
                      <a:tailEnd type="none" w="med" len="med"/>
                    </a:lnL>
                    <a:lnR w="19050" cap="flat" cmpd="sng" algn="ctr">
                      <a:solidFill>
                        <a:srgbClr val="0000FF"/>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r>
            </a:tbl>
          </a:graphicData>
        </a:graphic>
      </p:graphicFrame>
      <p:sp>
        <p:nvSpPr>
          <p:cNvPr id="3" name="Rectángulo 2"/>
          <p:cNvSpPr/>
          <p:nvPr/>
        </p:nvSpPr>
        <p:spPr>
          <a:xfrm>
            <a:off x="482281" y="156001"/>
            <a:ext cx="6468437" cy="369332"/>
          </a:xfrm>
          <a:prstGeom prst="rect">
            <a:avLst/>
          </a:prstGeom>
        </p:spPr>
        <p:txBody>
          <a:bodyPr wrap="none">
            <a:spAutoFit/>
          </a:bodyPr>
          <a:lstStyle/>
          <a:p>
            <a:r>
              <a:rPr lang="en-US" b="1" u="sng" dirty="0">
                <a:solidFill>
                  <a:schemeClr val="tx1">
                    <a:lumMod val="50000"/>
                    <a:lumOff val="50000"/>
                  </a:schemeClr>
                </a:solidFill>
                <a:latin typeface="Avenir Light"/>
                <a:cs typeface="Avenir Light"/>
              </a:rPr>
              <a:t>3</a:t>
            </a:r>
            <a:r>
              <a:rPr lang="en-US" b="1" u="sng" dirty="0" smtClean="0">
                <a:solidFill>
                  <a:schemeClr val="tx1">
                    <a:lumMod val="50000"/>
                    <a:lumOff val="50000"/>
                  </a:schemeClr>
                </a:solidFill>
                <a:latin typeface="Avenir Light"/>
                <a:cs typeface="Avenir Light"/>
              </a:rPr>
              <a:t>.2 WHERE IS EACH GROUP PLACED IN THE CONTINUUM?</a:t>
            </a:r>
          </a:p>
        </p:txBody>
      </p:sp>
      <p:graphicFrame>
        <p:nvGraphicFramePr>
          <p:cNvPr id="2" name="Tabla 1"/>
          <p:cNvGraphicFramePr>
            <a:graphicFrameLocks noGrp="1"/>
          </p:cNvGraphicFramePr>
          <p:nvPr>
            <p:extLst>
              <p:ext uri="{D42A27DB-BD31-4B8C-83A1-F6EECF244321}">
                <p14:modId xmlns:p14="http://schemas.microsoft.com/office/powerpoint/2010/main" val="4131321399"/>
              </p:ext>
            </p:extLst>
          </p:nvPr>
        </p:nvGraphicFramePr>
        <p:xfrm>
          <a:off x="333374" y="2148681"/>
          <a:ext cx="8524876" cy="1054100"/>
        </p:xfrm>
        <a:graphic>
          <a:graphicData uri="http://schemas.openxmlformats.org/drawingml/2006/table">
            <a:tbl>
              <a:tblPr/>
              <a:tblGrid>
                <a:gridCol w="1574037"/>
                <a:gridCol w="1574037"/>
                <a:gridCol w="1309377"/>
                <a:gridCol w="1253658"/>
                <a:gridCol w="1392954"/>
                <a:gridCol w="1420813"/>
              </a:tblGrid>
              <a:tr h="1054100">
                <a:tc>
                  <a:txBody>
                    <a:bodyPr/>
                    <a:lstStyle/>
                    <a:p>
                      <a:pPr algn="ctr" fontAlgn="ctr"/>
                      <a:r>
                        <a:rPr lang="es-ES" sz="1600" b="0" i="0" u="none" strike="noStrike" dirty="0" err="1">
                          <a:solidFill>
                            <a:srgbClr val="000000"/>
                          </a:solidFill>
                          <a:effectLst/>
                          <a:latin typeface="Avenir Light"/>
                        </a:rPr>
                        <a:t>Pure</a:t>
                      </a:r>
                      <a:r>
                        <a:rPr lang="es-ES" sz="1600" b="0" i="0" u="none" strike="noStrike" dirty="0">
                          <a:solidFill>
                            <a:srgbClr val="000000"/>
                          </a:solidFill>
                          <a:effectLst/>
                          <a:latin typeface="Avenir Light"/>
                        </a:rPr>
                        <a:t> </a:t>
                      </a:r>
                      <a:r>
                        <a:rPr lang="es-ES" sz="1600" b="0" i="0" u="none" strike="noStrike" dirty="0" err="1">
                          <a:solidFill>
                            <a:srgbClr val="000000"/>
                          </a:solidFill>
                          <a:effectLst/>
                          <a:latin typeface="Avenir Light"/>
                        </a:rPr>
                        <a:t>philanthropic</a:t>
                      </a:r>
                      <a:r>
                        <a:rPr lang="es-ES" sz="1600" b="0" i="0" u="none" strike="noStrike" dirty="0">
                          <a:solidFill>
                            <a:srgbClr val="000000"/>
                          </a:solidFill>
                          <a:effectLst/>
                          <a:latin typeface="Avenir Light"/>
                        </a:rPr>
                        <a:t> </a:t>
                      </a:r>
                      <a:r>
                        <a:rPr lang="es-ES" sz="1600" b="0" i="0" u="none" strike="noStrike" dirty="0" err="1" smtClean="0">
                          <a:solidFill>
                            <a:srgbClr val="000000"/>
                          </a:solidFill>
                          <a:effectLst/>
                          <a:latin typeface="Avenir Light"/>
                        </a:rPr>
                        <a:t>NGOs</a:t>
                      </a:r>
                      <a:r>
                        <a:rPr lang="es-ES" sz="1600" b="0" i="0" u="none" strike="noStrike" baseline="0" dirty="0" smtClean="0">
                          <a:solidFill>
                            <a:srgbClr val="000000"/>
                          </a:solidFill>
                          <a:effectLst/>
                          <a:latin typeface="Avenir Light"/>
                        </a:rPr>
                        <a:t> and </a:t>
                      </a:r>
                      <a:r>
                        <a:rPr lang="es-ES" sz="1600" b="0" i="0" u="none" strike="noStrike" baseline="0" dirty="0" err="1" smtClean="0">
                          <a:solidFill>
                            <a:srgbClr val="000000"/>
                          </a:solidFill>
                          <a:effectLst/>
                          <a:latin typeface="Avenir Light"/>
                        </a:rPr>
                        <a:t>charities</a:t>
                      </a:r>
                      <a:endParaRPr lang="es-ES" sz="1600" b="0" i="0" u="none" strike="noStrike" dirty="0">
                        <a:solidFill>
                          <a:srgbClr val="000000"/>
                        </a:solidFill>
                        <a:effectLst/>
                        <a:latin typeface="Avenir Light"/>
                      </a:endParaRPr>
                    </a:p>
                  </a:txBody>
                  <a:tcPr marL="12700" marR="12700" marT="12700"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1"/>
                    </a:solidFill>
                  </a:tcPr>
                </a:tc>
                <a:tc>
                  <a:txBody>
                    <a:bodyPr/>
                    <a:lstStyle/>
                    <a:p>
                      <a:pPr algn="ctr" fontAlgn="ctr"/>
                      <a:r>
                        <a:rPr lang="es-ES" sz="1600" b="0" i="0" u="none" strike="noStrike" dirty="0" err="1">
                          <a:solidFill>
                            <a:srgbClr val="000000"/>
                          </a:solidFill>
                          <a:effectLst/>
                          <a:latin typeface="Avenir Light"/>
                        </a:rPr>
                        <a:t>Entrepreneurial</a:t>
                      </a:r>
                      <a:r>
                        <a:rPr lang="es-ES" sz="1600" b="0" i="0" u="none" strike="noStrike" dirty="0">
                          <a:solidFill>
                            <a:srgbClr val="000000"/>
                          </a:solidFill>
                          <a:effectLst/>
                          <a:latin typeface="Avenir Light"/>
                        </a:rPr>
                        <a:t> NGO (</a:t>
                      </a:r>
                      <a:r>
                        <a:rPr lang="es-ES" sz="1600" b="0" i="0" u="none" strike="noStrike" dirty="0" err="1">
                          <a:solidFill>
                            <a:srgbClr val="000000"/>
                          </a:solidFill>
                          <a:effectLst/>
                          <a:latin typeface="Avenir Light"/>
                        </a:rPr>
                        <a:t>provision</a:t>
                      </a:r>
                      <a:r>
                        <a:rPr lang="es-ES" sz="1600" b="0" i="0" u="none" strike="noStrike" dirty="0">
                          <a:solidFill>
                            <a:srgbClr val="000000"/>
                          </a:solidFill>
                          <a:effectLst/>
                          <a:latin typeface="Avenir Light"/>
                        </a:rPr>
                        <a:t> of </a:t>
                      </a:r>
                      <a:r>
                        <a:rPr lang="es-ES" sz="1600" b="0" i="0" u="none" strike="noStrike" dirty="0" err="1">
                          <a:solidFill>
                            <a:srgbClr val="000000"/>
                          </a:solidFill>
                          <a:effectLst/>
                          <a:latin typeface="Avenir Light"/>
                        </a:rPr>
                        <a:t>services</a:t>
                      </a:r>
                      <a:r>
                        <a:rPr lang="es-ES" sz="1600" b="0" i="0" u="none" strike="noStrike" dirty="0">
                          <a:solidFill>
                            <a:srgbClr val="000000"/>
                          </a:solidFill>
                          <a:effectLst/>
                          <a:latin typeface="Avenir Light"/>
                        </a:rPr>
                        <a:t>) </a:t>
                      </a:r>
                    </a:p>
                  </a:txBody>
                  <a:tcPr marL="12700" marR="12700" marT="12700"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1"/>
                    </a:solidFill>
                  </a:tcPr>
                </a:tc>
                <a:tc>
                  <a:txBody>
                    <a:bodyPr/>
                    <a:lstStyle/>
                    <a:p>
                      <a:pPr algn="ctr" fontAlgn="ctr"/>
                      <a:r>
                        <a:rPr lang="es-ES" sz="1600" b="0" i="0" u="none" strike="noStrike" dirty="0">
                          <a:solidFill>
                            <a:srgbClr val="000000"/>
                          </a:solidFill>
                          <a:effectLst/>
                          <a:latin typeface="Avenir Light"/>
                        </a:rPr>
                        <a:t>Social Enterprise  </a:t>
                      </a:r>
                    </a:p>
                  </a:txBody>
                  <a:tcPr marL="12700" marR="12700" marT="12700"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1"/>
                    </a:solidFill>
                  </a:tcPr>
                </a:tc>
                <a:tc>
                  <a:txBody>
                    <a:bodyPr/>
                    <a:lstStyle/>
                    <a:p>
                      <a:pPr algn="ctr" fontAlgn="ctr"/>
                      <a:r>
                        <a:rPr lang="es-ES" sz="1600" b="0" i="0" u="none" strike="noStrike">
                          <a:solidFill>
                            <a:srgbClr val="000000"/>
                          </a:solidFill>
                          <a:effectLst/>
                          <a:latin typeface="Avenir Light"/>
                        </a:rPr>
                        <a:t>Socially responsible business </a:t>
                      </a:r>
                    </a:p>
                  </a:txBody>
                  <a:tcPr marL="12700" marR="12700" marT="12700"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1"/>
                    </a:solidFill>
                  </a:tcPr>
                </a:tc>
                <a:tc>
                  <a:txBody>
                    <a:bodyPr/>
                    <a:lstStyle/>
                    <a:p>
                      <a:pPr algn="ctr" fontAlgn="ctr"/>
                      <a:r>
                        <a:rPr lang="es-ES" sz="1600" b="0" i="0" u="none" strike="noStrike" dirty="0" err="1">
                          <a:solidFill>
                            <a:srgbClr val="000000"/>
                          </a:solidFill>
                          <a:effectLst/>
                          <a:latin typeface="Avenir Light"/>
                        </a:rPr>
                        <a:t>Corporate</a:t>
                      </a:r>
                      <a:r>
                        <a:rPr lang="es-ES" sz="1600" b="0" i="0" u="none" strike="noStrike" dirty="0">
                          <a:solidFill>
                            <a:srgbClr val="000000"/>
                          </a:solidFill>
                          <a:effectLst/>
                          <a:latin typeface="Avenir Light"/>
                        </a:rPr>
                        <a:t> Social </a:t>
                      </a:r>
                      <a:r>
                        <a:rPr lang="es-ES" sz="1600" b="0" i="0" u="none" strike="noStrike" dirty="0" err="1">
                          <a:solidFill>
                            <a:srgbClr val="000000"/>
                          </a:solidFill>
                          <a:effectLst/>
                          <a:latin typeface="Avenir Light"/>
                        </a:rPr>
                        <a:t>Responsability</a:t>
                      </a:r>
                      <a:r>
                        <a:rPr lang="es-ES" sz="1600" b="0" i="0" u="none" strike="noStrike" dirty="0">
                          <a:solidFill>
                            <a:srgbClr val="000000"/>
                          </a:solidFill>
                          <a:effectLst/>
                          <a:latin typeface="Avenir Light"/>
                        </a:rPr>
                        <a:t> </a:t>
                      </a:r>
                    </a:p>
                  </a:txBody>
                  <a:tcPr marL="12700" marR="12700" marT="12700"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1"/>
                    </a:solidFill>
                  </a:tcPr>
                </a:tc>
                <a:tc>
                  <a:txBody>
                    <a:bodyPr/>
                    <a:lstStyle/>
                    <a:p>
                      <a:pPr algn="ctr" fontAlgn="ctr"/>
                      <a:r>
                        <a:rPr lang="es-ES" sz="1600" b="0" i="0" u="none" strike="noStrike" dirty="0" err="1" smtClean="0">
                          <a:solidFill>
                            <a:srgbClr val="000000"/>
                          </a:solidFill>
                          <a:effectLst/>
                          <a:latin typeface="Avenir Light"/>
                        </a:rPr>
                        <a:t>Mainstream</a:t>
                      </a:r>
                      <a:r>
                        <a:rPr lang="es-ES" sz="1600" b="0" i="0" u="none" strike="noStrike" dirty="0" smtClean="0">
                          <a:solidFill>
                            <a:srgbClr val="000000"/>
                          </a:solidFill>
                          <a:effectLst/>
                          <a:latin typeface="Avenir Light"/>
                        </a:rPr>
                        <a:t> </a:t>
                      </a:r>
                      <a:r>
                        <a:rPr lang="es-ES" sz="1600" b="0" i="0" u="none" strike="noStrike" dirty="0" err="1" smtClean="0">
                          <a:solidFill>
                            <a:srgbClr val="000000"/>
                          </a:solidFill>
                          <a:effectLst/>
                          <a:latin typeface="Avenir Light"/>
                        </a:rPr>
                        <a:t>market</a:t>
                      </a:r>
                      <a:r>
                        <a:rPr lang="es-ES" sz="1600" b="0" i="0" u="none" strike="noStrike" dirty="0" smtClean="0">
                          <a:solidFill>
                            <a:srgbClr val="000000"/>
                          </a:solidFill>
                          <a:effectLst/>
                          <a:latin typeface="Avenir Light"/>
                        </a:rPr>
                        <a:t> </a:t>
                      </a:r>
                      <a:r>
                        <a:rPr lang="es-ES" sz="1600" b="0" i="0" u="none" strike="noStrike" dirty="0" err="1" smtClean="0">
                          <a:solidFill>
                            <a:srgbClr val="000000"/>
                          </a:solidFill>
                          <a:effectLst/>
                          <a:latin typeface="Avenir Light"/>
                        </a:rPr>
                        <a:t>company</a:t>
                      </a:r>
                      <a:endParaRPr lang="es-ES" sz="1600" b="0" i="0" u="none" strike="noStrike" dirty="0">
                        <a:solidFill>
                          <a:srgbClr val="000000"/>
                        </a:solidFill>
                        <a:effectLst/>
                        <a:latin typeface="Avenir Light"/>
                      </a:endParaRPr>
                    </a:p>
                  </a:txBody>
                  <a:tcPr marL="12700" marR="12700" marT="12700"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1"/>
                    </a:solidFill>
                  </a:tcPr>
                </a:tc>
              </a:tr>
            </a:tbl>
          </a:graphicData>
        </a:graphic>
      </p:graphicFrame>
      <p:sp>
        <p:nvSpPr>
          <p:cNvPr id="4" name="Flecha derecha 3"/>
          <p:cNvSpPr>
            <a:extLst>
              <a:ext uri="smNativeData">
                <sm:smNativeData xmlns:lc="http://schemas.openxmlformats.org/drawingml/2006/lockedCanvas" xmlns:sm="smo" xmlns:w="http://schemas.openxmlformats.org/wordprocessingml/2006/main" xmlns:w10="urn:schemas-microsoft-com:office:word" xmlns:v="urn:schemas-microsoft-com:vml" xmlns:o="urn:schemas-microsoft-com:office:office" xmlns=""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val="SMDATA_11_hgcQVRMAAAAlAAAAyAAAAA0BAAAAkAAAAEgAAACQAAAASAAAAAAAAAAAAAAAAAAAAAEAAABQAAAA8PtPvN+X6z8AAAAAAADgPwAAAAAAAOA/AAAAAAAA4D8AAAAAAADgPwAAAAAAAOA/AAAAAAAA4D8AAAAAAADgPwAAAAAAAOA/AAAAAAAA4D8CAAAAjAAAAAEAAAAAAAAA2NjYAAAAAAAAAAAAAAAAAAAAAAAAAAAAAAAAAAAAAAAAAAAAZAAAAAEAAABAAAAAAAAAAAAAAAAAAAAAAAAAAAAAAAAAAAAAAAAAAAAAAAAAAAAAAAAAAAAAAAAAAAAAAAAAAAAAAAAAAAAAAAAAAAAAAAAAAAAAAAAAAAAAAAAAAAAAFAAAADwAAAABAAAAAAAAAAAAAAAAAAAAAQAAABQAAAAUAAAAFAAAAAEAAAAAAAAAZAAAAGQAAAAAAAAAZAAAAGQAAAAVAAAAYAAAAAAAAAAAAAAADwAAACADAAAAAAAAAAAAAAEAAACgMgAAVgcAAKr4//8BAAAAf39/AAEAAABkAAAAAAAAABQAAABAHwAAAAAAACYAAAAAAAAAwOD//wAAAAAmAAAAZAAAABYAAABMAAAAAQAAAAAAAAAHAAAAAAAAAAEAAAAAAAAAQQAAAAAAAAAkAAAAZAAAAGQAAAAAAAAAzMzMAAAAAABQAAAAUAAAAGQAAABkAAAAAAAAABcAAAAUAAAAAAAAAAAAAAD/fwAA/38AAAADAAAJAAAABAAAAAAAAAAMAAAAEAAAAAAAAAAAAAAAAAAAAAAAAAAeAAAAaAAAAAAAAAAAAAAAAAAAAAAAAAAAAAAAECcAABAnAAAAAAAAAAAAAAAAAAAAAAAAAAAAAAAAAAAAAAAAAAAAAD8AAAAAAAAAwMD/AAAAAABkAAAAMgAAAAAAAABkAAAAAAAAAH9/fwAKAAAAIQAAAEAAAAA8AAAAJwAAAACDAAAAAAAAAQAAAAAAAAACAAAA4BAAAAAAAAACAAAAUAAAADYQAAB3BAAABgABAIoXAADdEgAA"/>
              </a:ext>
            </a:extLst>
          </p:cNvSpPr>
          <p:nvPr/>
        </p:nvSpPr>
        <p:spPr>
          <a:xfrm>
            <a:off x="4191000" y="799119"/>
            <a:ext cx="4603751" cy="838387"/>
          </a:xfrm>
          <a:prstGeom prst="rightArrow">
            <a:avLst>
              <a:gd name="adj1" fmla="val 50000"/>
              <a:gd name="adj2" fmla="val 50000"/>
            </a:avLst>
          </a:prstGeom>
          <a:solidFill>
            <a:srgbClr val="3366FF"/>
          </a:solidFill>
          <a:ln>
            <a:solidFill>
              <a:srgbClr val="0000FF"/>
            </a:solidFill>
          </a:ln>
          <a:effectLst>
            <a:outerShdw blurRad="40005" dist="22860" dir="5400000" rotWithShape="0">
              <a:srgbClr val="000000">
                <a:alpha val="35000"/>
              </a:srgbClr>
            </a:outerShdw>
          </a:effectLst>
        </p:spPr>
        <p:txBody>
          <a:bodyPr spcFirstLastPara="1">
            <a:prstTxWarp prst="textNoShape">
              <a:avLst/>
            </a:prstTxWarp>
            <a:noAutofit/>
          </a:bodyPr>
          <a:lstStyle/>
          <a:p>
            <a:pPr algn="ctr">
              <a:spcAft>
                <a:spcPts val="0"/>
              </a:spcAft>
            </a:pPr>
            <a:r>
              <a:rPr lang="es-ES" sz="2000" dirty="0">
                <a:solidFill>
                  <a:srgbClr val="FFFFFF"/>
                </a:solidFill>
                <a:effectLst/>
                <a:latin typeface="Avenir Light"/>
                <a:ea typeface="Cambria"/>
                <a:cs typeface="Avenir Light"/>
              </a:rPr>
              <a:t>FOR-PROFIT </a:t>
            </a:r>
            <a:endParaRPr lang="en-GB" sz="1600" dirty="0">
              <a:solidFill>
                <a:srgbClr val="FFFFFF"/>
              </a:solidFill>
              <a:effectLst/>
              <a:latin typeface="Avenir Light"/>
              <a:ea typeface="Cambria"/>
              <a:cs typeface="Avenir Light"/>
            </a:endParaRPr>
          </a:p>
        </p:txBody>
      </p:sp>
      <p:sp>
        <p:nvSpPr>
          <p:cNvPr id="5" name="Flecha izquierda 4"/>
          <p:cNvSpPr>
            <a:extLst>
              <a:ext uri="smNativeData">
                <sm:smNativeData xmlns:lc="http://schemas.openxmlformats.org/drawingml/2006/lockedCanvas" xmlns:sm="smo" xmlns:w="http://schemas.openxmlformats.org/wordprocessingml/2006/main" xmlns:w10="urn:schemas-microsoft-com:office:word" xmlns:v="urn:schemas-microsoft-com:vml" xmlns:o="urn:schemas-microsoft-com:office:office" xmlns=""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val="SMDATA_11_hgcQVRMAAAAlAAAAyQAAAA0BAAAAkAAAAEgAAACQAAAASAAAAAAAAAAAAAAAAAAAAAEAAABQAAAAP8Srhkek6z8AAAAAAADgPwAAAAAAAOA/AAAAAAAA4D8AAAAAAADgPwAAAAAAAOA/AAAAAAAA4D8AAAAAAADgPwAAAAAAAOA/AAAAAAAA4D8CAAAAjAAAAAEAAAAAAAAA2NjYAAAAAAAAAAAAAAAAAAAAAAAAAAAAAAAAAAAAAAAAAAAAZAAAAAEAAABAAAAAAAAAAAAAAAAAAAAAAAAAAAAAAAAAAAAAAAAAAAAAAAAAAAAAAAAAAAAAAAAAAAAAAAAAAAAAAAAAAAAAAAAAAAAAAAAAAAAAAAAAAAAAAAAAAAAAFAAAADwAAAABAAAAAAAAAAAAAAAAAAAAAQAAABQAAAAUAAAAFAAAAAEAAAAAAAAAZAAAAGQAAAAAAAAAZAAAAGQAAAAVAAAAYAAAAAAAAAAAAAAADwAAACADAAAAAAAAAAAAAAEAAACgMgAAVgcAAKr4//8BAAAAf39/AAEAAABkAAAAAAAAABQAAABAHwAAAAAAACYAAAAAAAAAwOD//wAAAAAmAAAAZAAAABYAAABMAAAAAQAAAAAAAAAHAAAAAAAAAAEAAAAAAAAAQQAAAAAAAAAkAAAAZAAAAGQAAAAAAAAAzMzMAAAAAABQAAAAUAAAAGQAAABkAAAAAAAAABcAAAAUAAAAAAAAAAAAAAD/fwAA/38AAAADAAAJAAAABAAAAAAAAAAMAAAAEAAAAAAAAAAAAAAAAAAAAAAAAAAeAAAAaAAAAAAAAAAAAAAAAAAAAAAAAAAAAAAAECcAABAnAAAAAAAAAAAAAAAAAAAAAAAAAAAAAAAAAAAAAAAAAAAAAD8AAAAAAAAAwMD/AAAAAABkAAAAMgAAAAAAAABkAAAAAAAAAH9/fwAKAAAAIQAAAEAAAAA8AAAAJwAAAACDAAAAAAAAAQAAAAAAAAACAAAA6f///wAAAAACAAAAKAAAAPcQAACfBAAABgABAJMGAAC1EgAA"/>
              </a:ext>
            </a:extLst>
          </p:cNvSpPr>
          <p:nvPr/>
        </p:nvSpPr>
        <p:spPr>
          <a:xfrm>
            <a:off x="333374" y="769779"/>
            <a:ext cx="3762376" cy="867727"/>
          </a:xfrm>
          <a:prstGeom prst="leftArrow">
            <a:avLst>
              <a:gd name="adj1" fmla="val 50000"/>
              <a:gd name="adj2" fmla="val 50000"/>
            </a:avLst>
          </a:prstGeom>
          <a:solidFill>
            <a:srgbClr val="3366FF"/>
          </a:solidFill>
          <a:ln>
            <a:solidFill>
              <a:srgbClr val="0000FF"/>
            </a:solidFill>
          </a:ln>
          <a:effectLst>
            <a:outerShdw blurRad="40005" dist="22860" dir="5400000" rotWithShape="0">
              <a:srgbClr val="000000">
                <a:alpha val="35000"/>
              </a:srgbClr>
            </a:outerShdw>
          </a:effectLst>
        </p:spPr>
        <p:txBody>
          <a:bodyPr spcFirstLastPara="1">
            <a:prstTxWarp prst="textNoShape">
              <a:avLst/>
            </a:prstTxWarp>
            <a:noAutofit/>
          </a:bodyPr>
          <a:lstStyle/>
          <a:p>
            <a:pPr algn="ctr">
              <a:spcAft>
                <a:spcPts val="0"/>
              </a:spcAft>
            </a:pPr>
            <a:r>
              <a:rPr lang="es-ES" sz="2000" dirty="0">
                <a:solidFill>
                  <a:schemeClr val="bg1"/>
                </a:solidFill>
                <a:effectLst/>
                <a:latin typeface="Avenir Light"/>
                <a:ea typeface="Cambria"/>
                <a:cs typeface="Avenir Light"/>
              </a:rPr>
              <a:t>NONPROFIT</a:t>
            </a:r>
            <a:r>
              <a:rPr lang="es-ES" sz="2400" dirty="0">
                <a:solidFill>
                  <a:schemeClr val="bg1"/>
                </a:solidFill>
                <a:effectLst/>
                <a:latin typeface="Avenir Light"/>
                <a:ea typeface="Cambria"/>
                <a:cs typeface="Avenir Light"/>
              </a:rPr>
              <a:t> </a:t>
            </a:r>
            <a:endParaRPr lang="en-GB" sz="1600" dirty="0">
              <a:solidFill>
                <a:schemeClr val="bg1"/>
              </a:solidFill>
              <a:effectLst/>
              <a:latin typeface="Avenir Light"/>
              <a:ea typeface="Cambria"/>
              <a:cs typeface="Avenir Light"/>
            </a:endParaRPr>
          </a:p>
        </p:txBody>
      </p:sp>
      <p:graphicFrame>
        <p:nvGraphicFramePr>
          <p:cNvPr id="6" name="Tabla 5"/>
          <p:cNvGraphicFramePr>
            <a:graphicFrameLocks noGrp="1"/>
          </p:cNvGraphicFramePr>
          <p:nvPr>
            <p:extLst>
              <p:ext uri="{D42A27DB-BD31-4B8C-83A1-F6EECF244321}">
                <p14:modId xmlns:p14="http://schemas.microsoft.com/office/powerpoint/2010/main" val="2121968844"/>
              </p:ext>
            </p:extLst>
          </p:nvPr>
        </p:nvGraphicFramePr>
        <p:xfrm>
          <a:off x="333374" y="3323430"/>
          <a:ext cx="8524876" cy="765969"/>
        </p:xfrm>
        <a:graphic>
          <a:graphicData uri="http://schemas.openxmlformats.org/drawingml/2006/table">
            <a:tbl>
              <a:tblPr/>
              <a:tblGrid>
                <a:gridCol w="1574037"/>
                <a:gridCol w="4137072"/>
                <a:gridCol w="2813767"/>
              </a:tblGrid>
              <a:tr h="765969">
                <a:tc>
                  <a:txBody>
                    <a:bodyPr/>
                    <a:lstStyle/>
                    <a:p>
                      <a:pPr algn="ctr" fontAlgn="ctr"/>
                      <a:r>
                        <a:rPr lang="es-ES" sz="1600" b="0" i="0" u="none" strike="noStrike" dirty="0" err="1" smtClean="0">
                          <a:solidFill>
                            <a:srgbClr val="000000"/>
                          </a:solidFill>
                          <a:effectLst/>
                          <a:latin typeface="Avenir Light"/>
                        </a:rPr>
                        <a:t>Grants</a:t>
                      </a:r>
                      <a:r>
                        <a:rPr lang="es-ES" sz="1600" b="0" i="0" u="none" strike="noStrike" dirty="0" smtClean="0">
                          <a:solidFill>
                            <a:srgbClr val="000000"/>
                          </a:solidFill>
                          <a:effectLst/>
                          <a:latin typeface="Avenir Light"/>
                        </a:rPr>
                        <a:t> and </a:t>
                      </a:r>
                      <a:r>
                        <a:rPr lang="es-ES" sz="1600" b="0" i="0" u="none" strike="noStrike" dirty="0" err="1" smtClean="0">
                          <a:solidFill>
                            <a:srgbClr val="000000"/>
                          </a:solidFill>
                          <a:effectLst/>
                          <a:latin typeface="Avenir Light"/>
                        </a:rPr>
                        <a:t>Donations</a:t>
                      </a:r>
                      <a:r>
                        <a:rPr lang="es-ES" sz="1600" b="0" i="0" u="none" strike="noStrike" dirty="0" smtClean="0">
                          <a:solidFill>
                            <a:srgbClr val="000000"/>
                          </a:solidFill>
                          <a:effectLst/>
                          <a:latin typeface="Avenir Light"/>
                        </a:rPr>
                        <a:t> </a:t>
                      </a:r>
                      <a:endParaRPr lang="es-ES" sz="1600" b="0" i="0" u="none" strike="noStrike" dirty="0">
                        <a:solidFill>
                          <a:srgbClr val="000000"/>
                        </a:solidFill>
                        <a:effectLst/>
                        <a:latin typeface="Avenir Light"/>
                      </a:endParaRPr>
                    </a:p>
                  </a:txBody>
                  <a:tcPr marL="12700" marR="12700" marT="12700"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1"/>
                    </a:solidFill>
                  </a:tcPr>
                </a:tc>
                <a:tc>
                  <a:txBody>
                    <a:bodyPr/>
                    <a:lstStyle/>
                    <a:p>
                      <a:pPr algn="ctr" fontAlgn="ctr"/>
                      <a:r>
                        <a:rPr lang="es-ES" sz="2000" b="1" i="0" u="none" strike="noStrike" dirty="0" smtClean="0">
                          <a:solidFill>
                            <a:srgbClr val="000000"/>
                          </a:solidFill>
                          <a:effectLst/>
                          <a:latin typeface="Avenir Light"/>
                        </a:rPr>
                        <a:t>IMPACT INVESTMENT </a:t>
                      </a:r>
                      <a:endParaRPr lang="es-ES" sz="2000" b="1" i="0" u="none" strike="noStrike" dirty="0">
                        <a:solidFill>
                          <a:srgbClr val="000000"/>
                        </a:solidFill>
                        <a:effectLst/>
                        <a:latin typeface="Avenir Light"/>
                      </a:endParaRPr>
                    </a:p>
                  </a:txBody>
                  <a:tcPr marL="12700" marR="12700" marT="12700"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1"/>
                    </a:solidFill>
                  </a:tcPr>
                </a:tc>
                <a:tc>
                  <a:txBody>
                    <a:bodyPr/>
                    <a:lstStyle/>
                    <a:p>
                      <a:pPr algn="ctr" fontAlgn="ctr"/>
                      <a:r>
                        <a:rPr lang="es-ES" sz="1600" b="0" i="0" u="none" strike="noStrike" dirty="0" err="1" smtClean="0">
                          <a:solidFill>
                            <a:srgbClr val="000000"/>
                          </a:solidFill>
                          <a:effectLst/>
                          <a:latin typeface="Avenir Light"/>
                        </a:rPr>
                        <a:t>Traditional</a:t>
                      </a:r>
                      <a:r>
                        <a:rPr lang="es-ES" sz="1600" b="0" i="0" u="none" strike="noStrike" dirty="0" smtClean="0">
                          <a:solidFill>
                            <a:srgbClr val="000000"/>
                          </a:solidFill>
                          <a:effectLst/>
                          <a:latin typeface="Avenir Light"/>
                        </a:rPr>
                        <a:t> </a:t>
                      </a:r>
                      <a:r>
                        <a:rPr lang="es-ES" sz="1600" b="0" i="0" u="none" strike="noStrike" dirty="0" err="1" smtClean="0">
                          <a:solidFill>
                            <a:srgbClr val="000000"/>
                          </a:solidFill>
                          <a:effectLst/>
                          <a:latin typeface="Avenir Light"/>
                        </a:rPr>
                        <a:t>mainstream</a:t>
                      </a:r>
                      <a:r>
                        <a:rPr lang="es-ES" sz="1600" b="0" i="0" u="none" strike="noStrike" dirty="0" smtClean="0">
                          <a:solidFill>
                            <a:srgbClr val="000000"/>
                          </a:solidFill>
                          <a:effectLst/>
                          <a:latin typeface="Avenir Light"/>
                        </a:rPr>
                        <a:t> </a:t>
                      </a:r>
                      <a:r>
                        <a:rPr lang="es-ES" sz="1600" b="0" i="0" u="none" strike="noStrike" dirty="0" err="1" smtClean="0">
                          <a:solidFill>
                            <a:srgbClr val="000000"/>
                          </a:solidFill>
                          <a:effectLst/>
                          <a:latin typeface="Avenir Light"/>
                        </a:rPr>
                        <a:t>investors</a:t>
                      </a:r>
                      <a:endParaRPr lang="es-ES" sz="1600" b="0" i="0" u="none" strike="noStrike" dirty="0">
                        <a:solidFill>
                          <a:srgbClr val="000000"/>
                        </a:solidFill>
                        <a:effectLst/>
                        <a:latin typeface="Avenir Light"/>
                      </a:endParaRPr>
                    </a:p>
                  </a:txBody>
                  <a:tcPr marL="12700" marR="12700" marT="12700"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chemeClr val="bg1"/>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822064597"/>
              </p:ext>
            </p:extLst>
          </p:nvPr>
        </p:nvGraphicFramePr>
        <p:xfrm>
          <a:off x="333374" y="1660524"/>
          <a:ext cx="8524876" cy="276225"/>
        </p:xfrm>
        <a:graphic>
          <a:graphicData uri="http://schemas.openxmlformats.org/drawingml/2006/table">
            <a:tbl>
              <a:tblPr/>
              <a:tblGrid>
                <a:gridCol w="1762126"/>
                <a:gridCol w="3778250"/>
                <a:gridCol w="2984500"/>
              </a:tblGrid>
              <a:tr h="276225">
                <a:tc>
                  <a:txBody>
                    <a:bodyPr/>
                    <a:lstStyle/>
                    <a:p>
                      <a:pPr algn="ctr" fontAlgn="ctr"/>
                      <a:r>
                        <a:rPr lang="es-ES" sz="1600" b="0" i="0" u="none" strike="noStrike" dirty="0" smtClean="0">
                          <a:solidFill>
                            <a:srgbClr val="0000FF"/>
                          </a:solidFill>
                          <a:effectLst/>
                          <a:latin typeface="Avenir Light"/>
                        </a:rPr>
                        <a:t>Social</a:t>
                      </a:r>
                      <a:r>
                        <a:rPr lang="es-ES" sz="1600" b="0" i="0" u="none" strike="noStrike" baseline="0" dirty="0" smtClean="0">
                          <a:solidFill>
                            <a:srgbClr val="0000FF"/>
                          </a:solidFill>
                          <a:effectLst/>
                          <a:latin typeface="Avenir Light"/>
                        </a:rPr>
                        <a:t> </a:t>
                      </a:r>
                      <a:r>
                        <a:rPr lang="es-ES" sz="1600" b="0" i="0" u="none" strike="noStrike" baseline="0" dirty="0" err="1" smtClean="0">
                          <a:solidFill>
                            <a:srgbClr val="0000FF"/>
                          </a:solidFill>
                          <a:effectLst/>
                          <a:latin typeface="Avenir Light"/>
                        </a:rPr>
                        <a:t>Impact</a:t>
                      </a:r>
                      <a:r>
                        <a:rPr lang="es-ES" sz="1600" b="0" i="0" u="none" strike="noStrike" baseline="0" dirty="0" smtClean="0">
                          <a:solidFill>
                            <a:srgbClr val="0000FF"/>
                          </a:solidFill>
                          <a:effectLst/>
                          <a:latin typeface="Avenir Light"/>
                        </a:rPr>
                        <a:t> </a:t>
                      </a:r>
                      <a:r>
                        <a:rPr lang="es-ES" sz="1600" b="0" i="0" u="none" strike="noStrike" baseline="0" dirty="0" err="1" smtClean="0">
                          <a:solidFill>
                            <a:srgbClr val="0000FF"/>
                          </a:solidFill>
                          <a:effectLst/>
                          <a:latin typeface="Avenir Light"/>
                        </a:rPr>
                        <a:t>only</a:t>
                      </a:r>
                      <a:endParaRPr lang="es-ES" sz="1600" b="0" i="0" u="none" strike="noStrike" dirty="0">
                        <a:solidFill>
                          <a:srgbClr val="0000FF"/>
                        </a:solidFill>
                        <a:effectLst/>
                        <a:latin typeface="Avenir Light"/>
                      </a:endParaRP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fontAlgn="ctr"/>
                      <a:r>
                        <a:rPr lang="es-ES" sz="1600" b="0" i="0" u="none" strike="noStrike" dirty="0" err="1" smtClean="0">
                          <a:solidFill>
                            <a:srgbClr val="0000FF"/>
                          </a:solidFill>
                          <a:effectLst/>
                          <a:latin typeface="Avenir Light"/>
                        </a:rPr>
                        <a:t>Impact</a:t>
                      </a:r>
                      <a:r>
                        <a:rPr lang="es-ES" sz="1600" b="0" i="0" u="none" strike="noStrike" baseline="0" dirty="0" smtClean="0">
                          <a:solidFill>
                            <a:srgbClr val="0000FF"/>
                          </a:solidFill>
                          <a:effectLst/>
                          <a:latin typeface="Avenir Light"/>
                        </a:rPr>
                        <a:t> </a:t>
                      </a:r>
                      <a:r>
                        <a:rPr lang="es-ES" sz="1600" b="0" i="0" u="none" strike="noStrike" baseline="0" dirty="0" err="1" smtClean="0">
                          <a:solidFill>
                            <a:srgbClr val="0000FF"/>
                          </a:solidFill>
                          <a:effectLst/>
                          <a:latin typeface="Avenir Light"/>
                        </a:rPr>
                        <a:t>first</a:t>
                      </a:r>
                      <a:r>
                        <a:rPr lang="es-ES" sz="1600" b="0" i="0" u="none" strike="noStrike" baseline="0" dirty="0" smtClean="0">
                          <a:solidFill>
                            <a:srgbClr val="0000FF"/>
                          </a:solidFill>
                          <a:effectLst/>
                          <a:latin typeface="Avenir Light"/>
                        </a:rPr>
                        <a:t> </a:t>
                      </a:r>
                      <a:r>
                        <a:rPr lang="es-ES" sz="1600" b="0" i="0" u="none" strike="noStrike" baseline="0" dirty="0" err="1" smtClean="0">
                          <a:solidFill>
                            <a:srgbClr val="0000FF"/>
                          </a:solidFill>
                          <a:effectLst/>
                          <a:latin typeface="Avenir Light"/>
                        </a:rPr>
                        <a:t>but</a:t>
                      </a:r>
                      <a:r>
                        <a:rPr lang="es-ES" sz="1600" b="0" i="0" u="none" strike="noStrike" baseline="0" dirty="0" smtClean="0">
                          <a:solidFill>
                            <a:srgbClr val="0000FF"/>
                          </a:solidFill>
                          <a:effectLst/>
                          <a:latin typeface="Avenir Light"/>
                        </a:rPr>
                        <a:t> </a:t>
                      </a:r>
                      <a:r>
                        <a:rPr lang="es-ES" sz="1600" b="0" i="0" u="none" strike="noStrike" baseline="0" dirty="0" err="1" smtClean="0">
                          <a:solidFill>
                            <a:srgbClr val="0000FF"/>
                          </a:solidFill>
                          <a:effectLst/>
                          <a:latin typeface="Avenir Light"/>
                        </a:rPr>
                        <a:t>blended</a:t>
                      </a:r>
                      <a:r>
                        <a:rPr lang="es-ES" sz="1600" b="0" i="0" u="none" strike="noStrike" baseline="0" dirty="0" smtClean="0">
                          <a:solidFill>
                            <a:srgbClr val="0000FF"/>
                          </a:solidFill>
                          <a:effectLst/>
                          <a:latin typeface="Avenir Light"/>
                        </a:rPr>
                        <a:t> </a:t>
                      </a:r>
                      <a:r>
                        <a:rPr lang="es-ES" sz="1600" b="0" i="0" u="none" strike="noStrike" baseline="0" dirty="0" err="1" smtClean="0">
                          <a:solidFill>
                            <a:srgbClr val="0000FF"/>
                          </a:solidFill>
                          <a:effectLst/>
                          <a:latin typeface="Avenir Light"/>
                        </a:rPr>
                        <a:t>value</a:t>
                      </a:r>
                      <a:endParaRPr lang="es-ES" sz="1600" b="0" i="0" u="none" strike="noStrike" dirty="0">
                        <a:solidFill>
                          <a:srgbClr val="0000FF"/>
                        </a:solidFill>
                        <a:effectLst/>
                        <a:latin typeface="Avenir Light"/>
                      </a:endParaRP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fontAlgn="ctr"/>
                      <a:r>
                        <a:rPr lang="es-ES" sz="1600" b="0" i="0" u="none" strike="noStrike" dirty="0" err="1" smtClean="0">
                          <a:solidFill>
                            <a:srgbClr val="0000FF"/>
                          </a:solidFill>
                          <a:effectLst/>
                          <a:latin typeface="Avenir Light"/>
                        </a:rPr>
                        <a:t>Financial</a:t>
                      </a:r>
                      <a:r>
                        <a:rPr lang="es-ES" sz="1600" b="0" i="0" u="none" strike="noStrike" dirty="0" smtClean="0">
                          <a:solidFill>
                            <a:srgbClr val="0000FF"/>
                          </a:solidFill>
                          <a:effectLst/>
                          <a:latin typeface="Avenir Light"/>
                        </a:rPr>
                        <a:t> </a:t>
                      </a:r>
                      <a:r>
                        <a:rPr lang="es-ES" sz="1600" b="0" i="0" u="none" strike="noStrike" dirty="0" err="1" smtClean="0">
                          <a:solidFill>
                            <a:srgbClr val="0000FF"/>
                          </a:solidFill>
                          <a:effectLst/>
                          <a:latin typeface="Avenir Light"/>
                        </a:rPr>
                        <a:t>value</a:t>
                      </a:r>
                      <a:r>
                        <a:rPr lang="es-ES" sz="1600" b="0" i="0" u="none" strike="noStrike" dirty="0" smtClean="0">
                          <a:solidFill>
                            <a:srgbClr val="0000FF"/>
                          </a:solidFill>
                          <a:effectLst/>
                          <a:latin typeface="Avenir Light"/>
                        </a:rPr>
                        <a:t> &gt;&gt;&gt;</a:t>
                      </a:r>
                      <a:r>
                        <a:rPr lang="es-ES" sz="1600" b="0" i="0" u="none" strike="noStrike" baseline="0" dirty="0" smtClean="0">
                          <a:solidFill>
                            <a:srgbClr val="0000FF"/>
                          </a:solidFill>
                          <a:effectLst/>
                          <a:latin typeface="Avenir Light"/>
                        </a:rPr>
                        <a:t> Social </a:t>
                      </a:r>
                      <a:r>
                        <a:rPr lang="es-ES" sz="1600" b="0" i="0" u="none" strike="noStrike" baseline="0" dirty="0" err="1" smtClean="0">
                          <a:solidFill>
                            <a:srgbClr val="0000FF"/>
                          </a:solidFill>
                          <a:effectLst/>
                          <a:latin typeface="Avenir Light"/>
                        </a:rPr>
                        <a:t>value</a:t>
                      </a:r>
                      <a:endParaRPr lang="es-ES" sz="1600" b="0" i="0" u="none" strike="noStrike" dirty="0">
                        <a:solidFill>
                          <a:srgbClr val="0000FF"/>
                        </a:solidFill>
                        <a:effectLst/>
                        <a:latin typeface="Avenir Light"/>
                      </a:endParaRPr>
                    </a:p>
                  </a:txBody>
                  <a:tcPr marL="12700" marR="12700" marT="1270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r>
            </a:tbl>
          </a:graphicData>
        </a:graphic>
      </p:graphicFrame>
      <p:sp>
        <p:nvSpPr>
          <p:cNvPr id="8" name="Rectángulo 7"/>
          <p:cNvSpPr/>
          <p:nvPr/>
        </p:nvSpPr>
        <p:spPr>
          <a:xfrm>
            <a:off x="3238500" y="799119"/>
            <a:ext cx="2119312" cy="725805"/>
          </a:xfrm>
          <a:prstGeom prst="rect">
            <a:avLst/>
          </a:prstGeom>
          <a:solidFill>
            <a:srgbClr val="FFFFFF">
              <a:alpha val="72000"/>
            </a:srgbClr>
          </a:solidFill>
          <a:ln>
            <a:solidFill>
              <a:srgbClr val="0000FF"/>
            </a:solidFill>
            <a:prstDash val="dashDot"/>
          </a:ln>
          <a:effectLst>
            <a:glow rad="63500">
              <a:schemeClr val="accent1">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err="1" smtClean="0">
                <a:solidFill>
                  <a:srgbClr val="0000FF"/>
                </a:solidFill>
                <a:latin typeface="Avenir Light"/>
                <a:cs typeface="Avenir Light"/>
              </a:rPr>
              <a:t>Hybrid</a:t>
            </a:r>
            <a:r>
              <a:rPr lang="es-ES" dirty="0" smtClean="0">
                <a:solidFill>
                  <a:srgbClr val="0000FF"/>
                </a:solidFill>
                <a:latin typeface="Avenir Light"/>
                <a:cs typeface="Avenir Light"/>
              </a:rPr>
              <a:t> </a:t>
            </a:r>
            <a:r>
              <a:rPr lang="es-ES" dirty="0" err="1" smtClean="0">
                <a:solidFill>
                  <a:srgbClr val="0000FF"/>
                </a:solidFill>
                <a:latin typeface="Avenir Light"/>
                <a:cs typeface="Avenir Light"/>
              </a:rPr>
              <a:t>organizations</a:t>
            </a:r>
            <a:endParaRPr lang="es-ES" dirty="0">
              <a:solidFill>
                <a:srgbClr val="0000FF"/>
              </a:solidFill>
              <a:latin typeface="Avenir Light"/>
              <a:cs typeface="Avenir Light"/>
            </a:endParaRPr>
          </a:p>
        </p:txBody>
      </p:sp>
      <p:sp>
        <p:nvSpPr>
          <p:cNvPr id="9" name="Elipse 8"/>
          <p:cNvSpPr/>
          <p:nvPr/>
        </p:nvSpPr>
        <p:spPr>
          <a:xfrm>
            <a:off x="650876" y="4178299"/>
            <a:ext cx="1428749" cy="1330326"/>
          </a:xfrm>
          <a:prstGeom prst="ellipse">
            <a:avLst/>
          </a:prstGeom>
          <a:solidFill>
            <a:srgbClr val="3366FF"/>
          </a:solidFill>
          <a:ln w="38100" cmpd="sng">
            <a:solidFill>
              <a:srgbClr val="3366FF"/>
            </a:solidFill>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5400" b="1" dirty="0" smtClean="0">
                <a:solidFill>
                  <a:schemeClr val="bg1">
                    <a:lumMod val="85000"/>
                  </a:schemeClr>
                </a:solidFill>
                <a:latin typeface="Avenir Light"/>
                <a:cs typeface="Avenir Light"/>
              </a:rPr>
              <a:t>1</a:t>
            </a:r>
            <a:endParaRPr lang="es-ES" sz="5400" b="1" dirty="0">
              <a:solidFill>
                <a:schemeClr val="bg1">
                  <a:lumMod val="85000"/>
                </a:schemeClr>
              </a:solidFill>
              <a:latin typeface="Avenir Light"/>
              <a:cs typeface="Avenir Light"/>
            </a:endParaRPr>
          </a:p>
        </p:txBody>
      </p:sp>
      <p:sp>
        <p:nvSpPr>
          <p:cNvPr id="10" name="Elipse 9"/>
          <p:cNvSpPr/>
          <p:nvPr/>
        </p:nvSpPr>
        <p:spPr>
          <a:xfrm>
            <a:off x="1587500" y="5438775"/>
            <a:ext cx="1341437" cy="1295399"/>
          </a:xfrm>
          <a:prstGeom prst="ellipse">
            <a:avLst/>
          </a:prstGeom>
          <a:solidFill>
            <a:srgbClr val="008000"/>
          </a:solidFill>
          <a:ln w="57150" cmpd="sng">
            <a:solidFill>
              <a:srgbClr val="008000"/>
            </a:solidFill>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4800" b="1" dirty="0" smtClean="0">
                <a:solidFill>
                  <a:schemeClr val="bg1">
                    <a:lumMod val="85000"/>
                  </a:schemeClr>
                </a:solidFill>
                <a:latin typeface="Avenir Light"/>
                <a:cs typeface="Avenir Light"/>
              </a:rPr>
              <a:t>2</a:t>
            </a:r>
            <a:endParaRPr lang="es-ES" sz="4800" b="1" dirty="0">
              <a:solidFill>
                <a:schemeClr val="bg1">
                  <a:lumMod val="85000"/>
                </a:schemeClr>
              </a:solidFill>
              <a:latin typeface="Avenir Light"/>
              <a:cs typeface="Avenir Light"/>
            </a:endParaRPr>
          </a:p>
        </p:txBody>
      </p:sp>
      <p:sp>
        <p:nvSpPr>
          <p:cNvPr id="11" name="Elipse 10"/>
          <p:cNvSpPr/>
          <p:nvPr/>
        </p:nvSpPr>
        <p:spPr>
          <a:xfrm>
            <a:off x="3113864" y="4321175"/>
            <a:ext cx="1394636" cy="1397001"/>
          </a:xfrm>
          <a:prstGeom prst="ellipse">
            <a:avLst/>
          </a:prstGeom>
          <a:solidFill>
            <a:srgbClr val="660066"/>
          </a:solidFill>
          <a:ln w="57150" cmpd="sng">
            <a:solidFill>
              <a:srgbClr val="660066"/>
            </a:solidFill>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4800" b="1" dirty="0" smtClean="0">
                <a:solidFill>
                  <a:schemeClr val="bg1">
                    <a:lumMod val="85000"/>
                  </a:schemeClr>
                </a:solidFill>
                <a:latin typeface="Avenir Light"/>
                <a:cs typeface="Avenir Light"/>
              </a:rPr>
              <a:t>3</a:t>
            </a:r>
            <a:endParaRPr lang="es-ES" sz="4800" b="1" dirty="0">
              <a:solidFill>
                <a:schemeClr val="bg1">
                  <a:lumMod val="85000"/>
                </a:schemeClr>
              </a:solidFill>
              <a:latin typeface="Avenir Light"/>
              <a:cs typeface="Avenir Light"/>
            </a:endParaRPr>
          </a:p>
        </p:txBody>
      </p:sp>
      <p:sp>
        <p:nvSpPr>
          <p:cNvPr id="12" name="Elipse 11"/>
          <p:cNvSpPr/>
          <p:nvPr/>
        </p:nvSpPr>
        <p:spPr>
          <a:xfrm>
            <a:off x="4683124" y="4321175"/>
            <a:ext cx="1222375" cy="1187450"/>
          </a:xfrm>
          <a:prstGeom prst="ellipse">
            <a:avLst/>
          </a:prstGeom>
          <a:solidFill>
            <a:srgbClr val="FF6600"/>
          </a:solidFill>
          <a:ln w="57150" cmpd="sng">
            <a:solidFill>
              <a:srgbClr val="FF6600"/>
            </a:solidFill>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4800" b="1" dirty="0" smtClean="0">
                <a:solidFill>
                  <a:schemeClr val="bg1">
                    <a:lumMod val="85000"/>
                  </a:schemeClr>
                </a:solidFill>
                <a:latin typeface="Avenir Light"/>
                <a:cs typeface="Avenir Light"/>
              </a:rPr>
              <a:t>4</a:t>
            </a:r>
            <a:endParaRPr lang="es-ES" sz="4800" b="1" dirty="0">
              <a:solidFill>
                <a:schemeClr val="bg1">
                  <a:lumMod val="85000"/>
                </a:schemeClr>
              </a:solidFill>
              <a:latin typeface="Avenir Light"/>
              <a:cs typeface="Avenir Light"/>
            </a:endParaRPr>
          </a:p>
        </p:txBody>
      </p:sp>
    </p:spTree>
    <p:extLst>
      <p:ext uri="{BB962C8B-B14F-4D97-AF65-F5344CB8AC3E}">
        <p14:creationId xmlns:p14="http://schemas.microsoft.com/office/powerpoint/2010/main" val="19077495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82281" y="667762"/>
            <a:ext cx="7981672" cy="1200329"/>
          </a:xfrm>
          <a:prstGeom prst="rect">
            <a:avLst/>
          </a:prstGeom>
          <a:ln w="12700" cmpd="sng">
            <a:solidFill>
              <a:srgbClr val="0000FF"/>
            </a:solidFill>
          </a:ln>
        </p:spPr>
        <p:txBody>
          <a:bodyPr wrap="square">
            <a:spAutoFit/>
          </a:bodyPr>
          <a:lstStyle/>
          <a:p>
            <a:r>
              <a:rPr lang="en-US" dirty="0" smtClean="0">
                <a:solidFill>
                  <a:srgbClr val="000000"/>
                </a:solidFill>
                <a:latin typeface="Avenir Light"/>
                <a:cs typeface="Avenir Light"/>
              </a:rPr>
              <a:t>From 2011 to 2014, </a:t>
            </a:r>
            <a:r>
              <a:rPr lang="en-US" dirty="0">
                <a:latin typeface="Avenir Light"/>
                <a:cs typeface="Avenir Light"/>
              </a:rPr>
              <a:t>the MSI SL Investment Vehicle </a:t>
            </a:r>
            <a:r>
              <a:rPr lang="en-US" dirty="0" smtClean="0">
                <a:latin typeface="Avenir Light"/>
                <a:cs typeface="Avenir Light"/>
              </a:rPr>
              <a:t>has financed </a:t>
            </a:r>
            <a:r>
              <a:rPr lang="en-US" b="1" dirty="0" smtClean="0">
                <a:latin typeface="Avenir Light"/>
                <a:cs typeface="Avenir Light"/>
              </a:rPr>
              <a:t>20 social enterprises, from a pool of 40</a:t>
            </a:r>
            <a:r>
              <a:rPr lang="en-US" b="1" dirty="0">
                <a:latin typeface="Avenir Light"/>
                <a:cs typeface="Avenir Light"/>
              </a:rPr>
              <a:t> </a:t>
            </a:r>
            <a:r>
              <a:rPr lang="en-US" b="1" dirty="0" smtClean="0">
                <a:latin typeface="Avenir Light"/>
                <a:cs typeface="Avenir Light"/>
              </a:rPr>
              <a:t>(exactly, 50%) </a:t>
            </a:r>
          </a:p>
          <a:p>
            <a:r>
              <a:rPr lang="en-US" dirty="0" smtClean="0">
                <a:latin typeface="Avenir Light"/>
                <a:cs typeface="Avenir Light"/>
              </a:rPr>
              <a:t>In ALL but ONE case the financing has been given through debt. </a:t>
            </a:r>
          </a:p>
          <a:p>
            <a:r>
              <a:rPr lang="en-US" dirty="0" smtClean="0">
                <a:latin typeface="Avenir Light"/>
                <a:cs typeface="Avenir Light"/>
              </a:rPr>
              <a:t>So far, any financed enterprise has defaulted in its payments</a:t>
            </a:r>
            <a:r>
              <a:rPr lang="en-US" dirty="0">
                <a:latin typeface="Avenir Light"/>
                <a:cs typeface="Avenir Light"/>
              </a:rPr>
              <a:t> </a:t>
            </a:r>
            <a:r>
              <a:rPr lang="en-US" dirty="0" smtClean="0">
                <a:latin typeface="Avenir Light"/>
                <a:cs typeface="Avenir Light"/>
              </a:rPr>
              <a:t>(some delays)</a:t>
            </a:r>
            <a:endParaRPr lang="en-US" dirty="0">
              <a:latin typeface="Avenir Light"/>
              <a:cs typeface="Avenir Light"/>
            </a:endParaRPr>
          </a:p>
        </p:txBody>
      </p:sp>
      <p:graphicFrame>
        <p:nvGraphicFramePr>
          <p:cNvPr id="5" name="Tabla 4"/>
          <p:cNvGraphicFramePr>
            <a:graphicFrameLocks noGrp="1"/>
          </p:cNvGraphicFramePr>
          <p:nvPr>
            <p:extLst>
              <p:ext uri="{D42A27DB-BD31-4B8C-83A1-F6EECF244321}">
                <p14:modId xmlns:p14="http://schemas.microsoft.com/office/powerpoint/2010/main" val="1043695723"/>
              </p:ext>
            </p:extLst>
          </p:nvPr>
        </p:nvGraphicFramePr>
        <p:xfrm>
          <a:off x="482281" y="2130321"/>
          <a:ext cx="7981672" cy="3131819"/>
        </p:xfrm>
        <a:graphic>
          <a:graphicData uri="http://schemas.openxmlformats.org/drawingml/2006/table">
            <a:tbl>
              <a:tblPr>
                <a:tableStyleId>{2D5ABB26-0587-4C30-8999-92F81FD0307C}</a:tableStyleId>
              </a:tblPr>
              <a:tblGrid>
                <a:gridCol w="7981672"/>
              </a:tblGrid>
              <a:tr h="170767">
                <a:tc>
                  <a:txBody>
                    <a:bodyPr/>
                    <a:lstStyle/>
                    <a:p>
                      <a:pPr algn="l" fontAlgn="ctr">
                        <a:lnSpc>
                          <a:spcPct val="110000"/>
                        </a:lnSpc>
                      </a:pPr>
                      <a:r>
                        <a:rPr lang="en-US" sz="1800" u="none" strike="noStrike" noProof="0" dirty="0" smtClean="0">
                          <a:solidFill>
                            <a:srgbClr val="0000FF"/>
                          </a:solidFill>
                          <a:effectLst/>
                          <a:latin typeface="Avenir Light"/>
                          <a:cs typeface="Avenir Light"/>
                        </a:rPr>
                        <a:t>  Identified Investment Criteria for investee enterprises </a:t>
                      </a:r>
                      <a:endParaRPr lang="en-US" sz="1800" b="0" i="0" u="none" strike="noStrike" noProof="0" dirty="0">
                        <a:solidFill>
                          <a:srgbClr val="0000FF"/>
                        </a:solidFill>
                        <a:effectLst/>
                        <a:latin typeface="Avenir Light"/>
                        <a:cs typeface="Avenir Light"/>
                      </a:endParaRPr>
                    </a:p>
                  </a:txBody>
                  <a:tcPr marL="12700" marR="12700" marT="12700"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tcPr>
                </a:tc>
              </a:tr>
              <a:tr h="170767">
                <a:tc>
                  <a:txBody>
                    <a:bodyPr/>
                    <a:lstStyle/>
                    <a:p>
                      <a:pPr marL="285750" indent="-285750" algn="l" fontAlgn="b">
                        <a:lnSpc>
                          <a:spcPct val="110000"/>
                        </a:lnSpc>
                        <a:buFont typeface="Arial"/>
                        <a:buChar char="•"/>
                      </a:pPr>
                      <a:r>
                        <a:rPr lang="en-US" sz="1800" u="none" strike="noStrike" noProof="0" dirty="0" smtClean="0">
                          <a:effectLst/>
                          <a:latin typeface="Avenir Light"/>
                          <a:cs typeface="Avenir Light"/>
                        </a:rPr>
                        <a:t>Social Impact scalability </a:t>
                      </a:r>
                      <a:endParaRPr lang="en-US" sz="1800" b="0" i="0" u="none" strike="noStrike" noProof="0" dirty="0">
                        <a:solidFill>
                          <a:srgbClr val="000000"/>
                        </a:solidFill>
                        <a:effectLst/>
                        <a:latin typeface="Avenir Light"/>
                        <a:cs typeface="Avenir Light"/>
                      </a:endParaRPr>
                    </a:p>
                  </a:txBody>
                  <a:tcPr marL="152400" marR="12700" marT="12700" marB="0" anchor="b">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tcPr>
                </a:tc>
              </a:tr>
              <a:tr h="170767">
                <a:tc>
                  <a:txBody>
                    <a:bodyPr/>
                    <a:lstStyle/>
                    <a:p>
                      <a:pPr marL="285750" indent="-285750" algn="l" fontAlgn="b">
                        <a:lnSpc>
                          <a:spcPct val="110000"/>
                        </a:lnSpc>
                        <a:buFont typeface="Arial"/>
                        <a:buChar char="•"/>
                      </a:pPr>
                      <a:r>
                        <a:rPr lang="en-US" sz="1800" u="none" strike="noStrike" noProof="0" dirty="0" smtClean="0">
                          <a:effectLst/>
                          <a:latin typeface="Avenir Light"/>
                          <a:cs typeface="Avenir Light"/>
                        </a:rPr>
                        <a:t>Expectations for economic and social growth </a:t>
                      </a:r>
                      <a:endParaRPr lang="en-US" sz="1800" b="0" i="0" u="none" strike="noStrike" noProof="0" dirty="0">
                        <a:solidFill>
                          <a:srgbClr val="000000"/>
                        </a:solidFill>
                        <a:effectLst/>
                        <a:latin typeface="Avenir Light"/>
                        <a:cs typeface="Avenir Light"/>
                      </a:endParaRPr>
                    </a:p>
                  </a:txBody>
                  <a:tcPr marL="152400" marR="12700" marT="12700" marB="0" anchor="b">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tcPr>
                </a:tc>
              </a:tr>
              <a:tr h="170767">
                <a:tc>
                  <a:txBody>
                    <a:bodyPr/>
                    <a:lstStyle/>
                    <a:p>
                      <a:pPr marL="285750" indent="-285750" algn="l" fontAlgn="b">
                        <a:lnSpc>
                          <a:spcPct val="110000"/>
                        </a:lnSpc>
                        <a:buFont typeface="Arial"/>
                        <a:buChar char="•"/>
                      </a:pPr>
                      <a:r>
                        <a:rPr lang="en-US" sz="1800" u="none" strike="noStrike" noProof="0" smtClean="0">
                          <a:effectLst/>
                          <a:latin typeface="Avenir Light"/>
                          <a:cs typeface="Avenir Light"/>
                        </a:rPr>
                        <a:t>Reasonable growth business plans and investment needs </a:t>
                      </a:r>
                      <a:endParaRPr lang="en-US" sz="1800" b="0" i="0" u="none" strike="noStrike" noProof="0">
                        <a:solidFill>
                          <a:srgbClr val="000000"/>
                        </a:solidFill>
                        <a:effectLst/>
                        <a:latin typeface="Avenir Light"/>
                        <a:cs typeface="Avenir Light"/>
                      </a:endParaRPr>
                    </a:p>
                  </a:txBody>
                  <a:tcPr marL="152400" marR="12700" marT="12700" marB="0" anchor="b">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tcPr>
                </a:tc>
              </a:tr>
              <a:tr h="334636">
                <a:tc>
                  <a:txBody>
                    <a:bodyPr/>
                    <a:lstStyle/>
                    <a:p>
                      <a:pPr marL="285750" indent="-285750" algn="l" fontAlgn="ctr">
                        <a:lnSpc>
                          <a:spcPct val="110000"/>
                        </a:lnSpc>
                        <a:buFont typeface="Arial"/>
                        <a:buChar char="•"/>
                      </a:pPr>
                      <a:r>
                        <a:rPr lang="en-US" sz="1800" u="none" strike="noStrike" noProof="0" dirty="0" smtClean="0">
                          <a:effectLst/>
                          <a:latin typeface="Avenir Light"/>
                          <a:cs typeface="Avenir Light"/>
                        </a:rPr>
                        <a:t>Investments focused on satisfying unfulfilled and latent demands to clients  (preferable in productive assets) </a:t>
                      </a:r>
                      <a:endParaRPr lang="en-US" sz="1800" b="0" i="0" u="none" strike="noStrike" noProof="0" dirty="0">
                        <a:solidFill>
                          <a:srgbClr val="000000"/>
                        </a:solidFill>
                        <a:effectLst/>
                        <a:latin typeface="Avenir Light"/>
                        <a:cs typeface="Avenir Light"/>
                      </a:endParaRPr>
                    </a:p>
                  </a:txBody>
                  <a:tcPr marL="152400" marR="12700" marT="12700"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tcPr>
                </a:tc>
              </a:tr>
              <a:tr h="170767">
                <a:tc>
                  <a:txBody>
                    <a:bodyPr/>
                    <a:lstStyle/>
                    <a:p>
                      <a:pPr marL="285750" indent="-285750" algn="l" fontAlgn="b">
                        <a:lnSpc>
                          <a:spcPct val="110000"/>
                        </a:lnSpc>
                        <a:buFont typeface="Arial"/>
                        <a:buChar char="•"/>
                      </a:pPr>
                      <a:r>
                        <a:rPr lang="en-US" sz="1800" u="none" strike="noStrike" noProof="0" smtClean="0">
                          <a:effectLst/>
                          <a:latin typeface="Avenir Light"/>
                          <a:cs typeface="Avenir Light"/>
                        </a:rPr>
                        <a:t>High commitment from entrepreneurs </a:t>
                      </a:r>
                      <a:endParaRPr lang="en-US" sz="1800" b="0" i="0" u="none" strike="noStrike" noProof="0">
                        <a:solidFill>
                          <a:srgbClr val="000000"/>
                        </a:solidFill>
                        <a:effectLst/>
                        <a:latin typeface="Avenir Light"/>
                        <a:cs typeface="Avenir Light"/>
                      </a:endParaRPr>
                    </a:p>
                  </a:txBody>
                  <a:tcPr marL="152400" marR="12700" marT="12700" marB="0" anchor="b">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tcPr>
                </a:tc>
              </a:tr>
              <a:tr h="170767">
                <a:tc>
                  <a:txBody>
                    <a:bodyPr/>
                    <a:lstStyle/>
                    <a:p>
                      <a:pPr marL="285750" indent="-285750" algn="l" fontAlgn="b">
                        <a:lnSpc>
                          <a:spcPct val="110000"/>
                        </a:lnSpc>
                        <a:buFont typeface="Arial"/>
                        <a:buChar char="•"/>
                      </a:pPr>
                      <a:r>
                        <a:rPr lang="en-US" sz="1800" u="none" strike="noStrike" noProof="0" dirty="0" smtClean="0">
                          <a:effectLst/>
                          <a:latin typeface="Avenir Light"/>
                          <a:cs typeface="Avenir Light"/>
                        </a:rPr>
                        <a:t>Good internal financial control </a:t>
                      </a:r>
                      <a:endParaRPr lang="en-US" sz="1800" b="0" i="0" u="none" strike="noStrike" noProof="0" dirty="0">
                        <a:solidFill>
                          <a:srgbClr val="000000"/>
                        </a:solidFill>
                        <a:effectLst/>
                        <a:latin typeface="Avenir Light"/>
                        <a:cs typeface="Avenir Light"/>
                      </a:endParaRPr>
                    </a:p>
                  </a:txBody>
                  <a:tcPr marL="152400" marR="12700" marT="12700" marB="0" anchor="b">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tcPr>
                </a:tc>
              </a:tr>
              <a:tr h="170767">
                <a:tc>
                  <a:txBody>
                    <a:bodyPr/>
                    <a:lstStyle/>
                    <a:p>
                      <a:pPr marL="285750" indent="-285750" algn="l" fontAlgn="b">
                        <a:lnSpc>
                          <a:spcPct val="110000"/>
                        </a:lnSpc>
                        <a:buFont typeface="Arial"/>
                        <a:buChar char="•"/>
                      </a:pPr>
                      <a:r>
                        <a:rPr lang="en-US" sz="1800" u="none" strike="noStrike" noProof="0" smtClean="0">
                          <a:effectLst/>
                          <a:latin typeface="Avenir Light"/>
                          <a:cs typeface="Avenir Light"/>
                        </a:rPr>
                        <a:t>Financial Statements sustainable without non-recurring grants </a:t>
                      </a:r>
                      <a:endParaRPr lang="en-US" sz="1800" b="0" i="0" u="none" strike="noStrike" noProof="0">
                        <a:solidFill>
                          <a:srgbClr val="000000"/>
                        </a:solidFill>
                        <a:effectLst/>
                        <a:latin typeface="Avenir Light"/>
                        <a:cs typeface="Avenir Light"/>
                      </a:endParaRPr>
                    </a:p>
                  </a:txBody>
                  <a:tcPr marL="152400" marR="12700" marT="12700" marB="0" anchor="b">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tcPr>
                </a:tc>
              </a:tr>
              <a:tr h="244927">
                <a:tc>
                  <a:txBody>
                    <a:bodyPr/>
                    <a:lstStyle/>
                    <a:p>
                      <a:pPr marL="285750" indent="-285750" algn="l" fontAlgn="b">
                        <a:lnSpc>
                          <a:spcPct val="110000"/>
                        </a:lnSpc>
                        <a:buFont typeface="Arial"/>
                        <a:buChar char="•"/>
                      </a:pPr>
                      <a:r>
                        <a:rPr lang="en-US" sz="1800" u="none" strike="noStrike" noProof="0" dirty="0" smtClean="0">
                          <a:effectLst/>
                          <a:latin typeface="Avenir Light"/>
                          <a:cs typeface="Avenir Light"/>
                        </a:rPr>
                        <a:t>Capacity to repay the loan and possibility to exit in equity investments.  </a:t>
                      </a:r>
                      <a:endParaRPr lang="en-US" sz="1800" b="0" i="0" u="none" strike="noStrike" noProof="0" dirty="0">
                        <a:solidFill>
                          <a:srgbClr val="000000"/>
                        </a:solidFill>
                        <a:effectLst/>
                        <a:latin typeface="Avenir Light"/>
                        <a:cs typeface="Avenir Light"/>
                      </a:endParaRPr>
                    </a:p>
                  </a:txBody>
                  <a:tcPr marL="152400" marR="12700" marT="12700" marB="0" anchor="b">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B w="19050" cap="flat" cmpd="sng" algn="ctr">
                      <a:solidFill>
                        <a:srgbClr val="0000FF"/>
                      </a:solidFill>
                      <a:prstDash val="solid"/>
                      <a:round/>
                      <a:headEnd type="none" w="med" len="med"/>
                      <a:tailEnd type="none" w="med" len="med"/>
                    </a:lnB>
                  </a:tcPr>
                </a:tc>
              </a:tr>
            </a:tbl>
          </a:graphicData>
        </a:graphic>
      </p:graphicFrame>
      <p:sp>
        <p:nvSpPr>
          <p:cNvPr id="8" name="Rectángulo 7"/>
          <p:cNvSpPr/>
          <p:nvPr/>
        </p:nvSpPr>
        <p:spPr>
          <a:xfrm>
            <a:off x="482281" y="156001"/>
            <a:ext cx="5429692" cy="369332"/>
          </a:xfrm>
          <a:prstGeom prst="rect">
            <a:avLst/>
          </a:prstGeom>
        </p:spPr>
        <p:txBody>
          <a:bodyPr wrap="none">
            <a:spAutoFit/>
          </a:bodyPr>
          <a:lstStyle/>
          <a:p>
            <a:r>
              <a:rPr lang="en-US" b="1" u="sng" dirty="0" smtClean="0">
                <a:solidFill>
                  <a:schemeClr val="tx1">
                    <a:lumMod val="50000"/>
                    <a:lumOff val="50000"/>
                  </a:schemeClr>
                </a:solidFill>
                <a:latin typeface="Avenir Light"/>
                <a:cs typeface="Avenir Light"/>
              </a:rPr>
              <a:t>3.3 HOW HAS MSI SL BEHAVED FROM 2011-2014?</a:t>
            </a:r>
          </a:p>
        </p:txBody>
      </p:sp>
      <p:sp>
        <p:nvSpPr>
          <p:cNvPr id="7" name="TextBox 18"/>
          <p:cNvSpPr txBox="1">
            <a:spLocks noChangeArrowheads="1"/>
          </p:cNvSpPr>
          <p:nvPr/>
        </p:nvSpPr>
        <p:spPr bwMode="gray">
          <a:xfrm>
            <a:off x="482281" y="5426115"/>
            <a:ext cx="7981672" cy="861774"/>
          </a:xfrm>
          <a:prstGeom prst="rect">
            <a:avLst/>
          </a:prstGeom>
          <a:noFill/>
          <a:ln w="9525">
            <a:solidFill>
              <a:srgbClr val="0000FF"/>
            </a:solidFill>
            <a:miter lim="800000"/>
            <a:headEnd/>
            <a:tailEnd/>
          </a:ln>
        </p:spPr>
        <p:txBody>
          <a:bodyPr wrap="square" lIns="0" tIns="0" rIns="0" bIns="0">
            <a:spAutoFit/>
          </a:bodyPr>
          <a:lstStyle/>
          <a:p>
            <a:pPr algn="ctr" defTabSz="419100"/>
            <a:r>
              <a:rPr lang="es-ES_tradnl" sz="2800" dirty="0" smtClean="0">
                <a:latin typeface="Avenir Light"/>
                <a:cs typeface="Avenir Light"/>
              </a:rPr>
              <a:t>Total investment in 4 </a:t>
            </a:r>
            <a:r>
              <a:rPr lang="es-ES_tradnl" sz="2800" dirty="0" err="1" smtClean="0">
                <a:latin typeface="Avenir Light"/>
                <a:cs typeface="Avenir Light"/>
              </a:rPr>
              <a:t>years</a:t>
            </a:r>
            <a:r>
              <a:rPr lang="es-ES_tradnl" sz="2800" dirty="0" smtClean="0">
                <a:latin typeface="Avenir Light"/>
                <a:cs typeface="Avenir Light"/>
              </a:rPr>
              <a:t>: </a:t>
            </a:r>
          </a:p>
          <a:p>
            <a:pPr algn="ctr" defTabSz="419100"/>
            <a:r>
              <a:rPr lang="es-ES_tradnl" sz="2800" dirty="0" smtClean="0">
                <a:solidFill>
                  <a:srgbClr val="0000FF"/>
                </a:solidFill>
                <a:latin typeface="Avenir Light"/>
                <a:cs typeface="Avenir Light"/>
              </a:rPr>
              <a:t>7 </a:t>
            </a:r>
            <a:r>
              <a:rPr lang="es-ES_tradnl" sz="2800" dirty="0" err="1" smtClean="0">
                <a:solidFill>
                  <a:srgbClr val="0000FF"/>
                </a:solidFill>
                <a:latin typeface="Avenir Light"/>
                <a:cs typeface="Avenir Light"/>
              </a:rPr>
              <a:t>million</a:t>
            </a:r>
            <a:r>
              <a:rPr lang="es-ES_tradnl" sz="2800" dirty="0" smtClean="0">
                <a:solidFill>
                  <a:srgbClr val="0000FF"/>
                </a:solidFill>
                <a:latin typeface="Avenir Light"/>
                <a:cs typeface="Avenir Light"/>
              </a:rPr>
              <a:t> </a:t>
            </a:r>
            <a:r>
              <a:rPr lang="es-ES_tradnl" sz="2800" dirty="0">
                <a:solidFill>
                  <a:srgbClr val="0000FF"/>
                </a:solidFill>
                <a:latin typeface="Avenir Light"/>
                <a:cs typeface="Avenir Light"/>
              </a:rPr>
              <a:t>€</a:t>
            </a:r>
            <a:endParaRPr lang="es-ES_tradnl" sz="2800" dirty="0">
              <a:solidFill>
                <a:srgbClr val="FF0000"/>
              </a:solidFill>
              <a:latin typeface="Avenir Light"/>
              <a:cs typeface="Avenir Light"/>
            </a:endParaRPr>
          </a:p>
        </p:txBody>
      </p:sp>
    </p:spTree>
    <p:extLst>
      <p:ext uri="{BB962C8B-B14F-4D97-AF65-F5344CB8AC3E}">
        <p14:creationId xmlns:p14="http://schemas.microsoft.com/office/powerpoint/2010/main" val="22749850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37328074"/>
              </p:ext>
            </p:extLst>
          </p:nvPr>
        </p:nvGraphicFramePr>
        <p:xfrm>
          <a:off x="492125" y="571499"/>
          <a:ext cx="8159749" cy="3307080"/>
        </p:xfrm>
        <a:graphic>
          <a:graphicData uri="http://schemas.openxmlformats.org/drawingml/2006/table">
            <a:tbl>
              <a:tblPr firstRow="1" bandRow="1">
                <a:tableStyleId>{616DA210-FB5B-4158-B5E0-FEB733F419BA}</a:tableStyleId>
              </a:tblPr>
              <a:tblGrid>
                <a:gridCol w="1730375"/>
                <a:gridCol w="6429374"/>
              </a:tblGrid>
              <a:tr h="381001">
                <a:tc>
                  <a:txBody>
                    <a:bodyPr/>
                    <a:lstStyle/>
                    <a:p>
                      <a:pPr algn="ctr"/>
                      <a:endParaRPr lang="en-US" sz="1800" noProof="0" dirty="0">
                        <a:latin typeface="Avenir Light"/>
                        <a:cs typeface="Avenir Light"/>
                      </a:endParaRPr>
                    </a:p>
                  </a:txBody>
                  <a:tcPr>
                    <a:lnL w="19050" cap="flat" cmpd="sng" algn="ctr">
                      <a:solidFill>
                        <a:srgbClr val="0000FF"/>
                      </a:solidFill>
                      <a:prstDash val="solid"/>
                      <a:round/>
                      <a:headEnd type="none" w="med" len="med"/>
                      <a:tailEnd type="none" w="med" len="med"/>
                    </a:lnL>
                    <a:lnT w="19050" cap="flat" cmpd="sng" algn="ctr">
                      <a:solidFill>
                        <a:srgbClr val="0000FF"/>
                      </a:solidFill>
                      <a:prstDash val="solid"/>
                      <a:round/>
                      <a:headEnd type="none" w="med" len="med"/>
                      <a:tailEnd type="none" w="med" len="med"/>
                    </a:lnT>
                    <a:solidFill>
                      <a:srgbClr val="FFFFFF"/>
                    </a:solidFill>
                  </a:tcPr>
                </a:tc>
                <a:tc>
                  <a:txBody>
                    <a:bodyPr/>
                    <a:lstStyle/>
                    <a:p>
                      <a:pPr algn="l"/>
                      <a:r>
                        <a:rPr lang="en-US" sz="1800" b="1" i="1" noProof="0" dirty="0" smtClean="0">
                          <a:latin typeface="Avenir Light"/>
                          <a:cs typeface="Avenir Light"/>
                        </a:rPr>
                        <a:t>Mainly</a:t>
                      </a:r>
                      <a:r>
                        <a:rPr lang="en-US" sz="1800" b="1" i="1" baseline="0" noProof="0" dirty="0" smtClean="0">
                          <a:latin typeface="Avenir Light"/>
                          <a:cs typeface="Avenir Light"/>
                        </a:rPr>
                        <a:t> used when </a:t>
                      </a:r>
                      <a:endParaRPr lang="en-US" sz="1800" b="1" i="1" noProof="0" dirty="0">
                        <a:latin typeface="Avenir Light"/>
                        <a:cs typeface="Avenir Light"/>
                      </a:endParaRPr>
                    </a:p>
                  </a:txBody>
                  <a:tcPr>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solidFill>
                      <a:srgbClr val="FFFFFF"/>
                    </a:solidFill>
                  </a:tcPr>
                </a:tc>
              </a:tr>
              <a:tr h="1448203">
                <a:tc>
                  <a:txBody>
                    <a:bodyPr/>
                    <a:lstStyle/>
                    <a:p>
                      <a:pPr algn="l"/>
                      <a:r>
                        <a:rPr lang="en-US" sz="3200" b="0" noProof="0" dirty="0" smtClean="0">
                          <a:solidFill>
                            <a:srgbClr val="0000FF"/>
                          </a:solidFill>
                          <a:latin typeface="Avenir Light"/>
                          <a:cs typeface="Avenir Light"/>
                        </a:rPr>
                        <a:t>DEBT </a:t>
                      </a:r>
                      <a:endParaRPr lang="en-US" sz="3200" b="0" noProof="0" dirty="0">
                        <a:solidFill>
                          <a:srgbClr val="0000FF"/>
                        </a:solidFill>
                        <a:latin typeface="Avenir Light"/>
                        <a:cs typeface="Avenir Light"/>
                      </a:endParaRPr>
                    </a:p>
                  </a:txBody>
                  <a:tcPr anchor="ctr">
                    <a:lnL w="19050" cap="flat" cmpd="sng" algn="ctr">
                      <a:solidFill>
                        <a:srgbClr val="0000FF"/>
                      </a:solidFill>
                      <a:prstDash val="solid"/>
                      <a:round/>
                      <a:headEnd type="none" w="med" len="med"/>
                      <a:tailEnd type="none" w="med" len="med"/>
                    </a:lnL>
                    <a:solidFill>
                      <a:srgbClr val="FFFFFF"/>
                    </a:solidFill>
                  </a:tcPr>
                </a:tc>
                <a:tc>
                  <a:txBody>
                    <a:bodyPr/>
                    <a:lstStyle/>
                    <a:p>
                      <a:pPr marL="285750" indent="-285750" algn="l">
                        <a:buFont typeface="Arial"/>
                        <a:buChar char="•"/>
                      </a:pPr>
                      <a:r>
                        <a:rPr lang="en-US" sz="1800" kern="1200" noProof="0" dirty="0" smtClean="0">
                          <a:solidFill>
                            <a:schemeClr val="tx1"/>
                          </a:solidFill>
                          <a:effectLst/>
                          <a:latin typeface="Avenir Light"/>
                          <a:ea typeface="+mn-ea"/>
                          <a:cs typeface="Avenir Light"/>
                        </a:rPr>
                        <a:t>Enterprise’s corporate legal structure makes it difficult to enter in the equity</a:t>
                      </a:r>
                      <a:r>
                        <a:rPr lang="en-US" sz="1800" noProof="0" dirty="0" smtClean="0">
                          <a:effectLst/>
                          <a:latin typeface="Avenir Light"/>
                          <a:cs typeface="Avenir Light"/>
                        </a:rPr>
                        <a:t> </a:t>
                      </a:r>
                    </a:p>
                    <a:p>
                      <a:pPr marL="285750" indent="-285750" algn="l">
                        <a:buFont typeface="Arial"/>
                        <a:buChar char="•"/>
                      </a:pPr>
                      <a:r>
                        <a:rPr lang="en-US" sz="1800" noProof="0" dirty="0" smtClean="0">
                          <a:effectLst/>
                          <a:latin typeface="Avenir Light"/>
                          <a:cs typeface="Avenir Light"/>
                        </a:rPr>
                        <a:t>Difficulties for divestment </a:t>
                      </a:r>
                    </a:p>
                    <a:p>
                      <a:pPr marL="285750" indent="-285750" algn="l">
                        <a:buFont typeface="Arial"/>
                        <a:buChar char="•"/>
                      </a:pPr>
                      <a:r>
                        <a:rPr lang="en-US" sz="1800" noProof="0" dirty="0" smtClean="0">
                          <a:effectLst/>
                          <a:latin typeface="Avenir Light"/>
                          <a:cs typeface="Avenir Light"/>
                        </a:rPr>
                        <a:t>Fear of losing control or/and not wanting other partners be</a:t>
                      </a:r>
                      <a:r>
                        <a:rPr lang="en-US" sz="1800" baseline="0" noProof="0" dirty="0" smtClean="0">
                          <a:effectLst/>
                          <a:latin typeface="Avenir Light"/>
                          <a:cs typeface="Avenir Light"/>
                        </a:rPr>
                        <a:t> </a:t>
                      </a:r>
                      <a:r>
                        <a:rPr lang="en-US" sz="1800" noProof="0" dirty="0" smtClean="0">
                          <a:effectLst/>
                          <a:latin typeface="Avenir Light"/>
                          <a:cs typeface="Avenir Light"/>
                        </a:rPr>
                        <a:t>shareholders. </a:t>
                      </a:r>
                      <a:endParaRPr lang="en-US" sz="1800" noProof="0" dirty="0">
                        <a:latin typeface="Avenir Light"/>
                        <a:cs typeface="Avenir Light"/>
                      </a:endParaRPr>
                    </a:p>
                  </a:txBody>
                  <a:tcPr anchor="ctr">
                    <a:lnR w="19050" cap="flat" cmpd="sng" algn="ctr">
                      <a:solidFill>
                        <a:srgbClr val="0000FF"/>
                      </a:solidFill>
                      <a:prstDash val="solid"/>
                      <a:round/>
                      <a:headEnd type="none" w="med" len="med"/>
                      <a:tailEnd type="none" w="med" len="med"/>
                    </a:lnR>
                    <a:solidFill>
                      <a:srgbClr val="FFFFFF"/>
                    </a:solidFill>
                  </a:tcPr>
                </a:tc>
              </a:tr>
              <a:tr h="1219508">
                <a:tc>
                  <a:txBody>
                    <a:bodyPr/>
                    <a:lstStyle/>
                    <a:p>
                      <a:pPr algn="l"/>
                      <a:r>
                        <a:rPr lang="en-US" sz="3200" b="0" noProof="0" dirty="0" smtClean="0">
                          <a:solidFill>
                            <a:srgbClr val="0000FF"/>
                          </a:solidFill>
                          <a:latin typeface="Avenir Light"/>
                          <a:cs typeface="Avenir Light"/>
                        </a:rPr>
                        <a:t>EQUITY </a:t>
                      </a:r>
                      <a:endParaRPr lang="en-US" sz="3200" b="0" noProof="0" dirty="0">
                        <a:solidFill>
                          <a:srgbClr val="0000FF"/>
                        </a:solidFill>
                        <a:latin typeface="Avenir Light"/>
                        <a:cs typeface="Avenir Light"/>
                      </a:endParaRPr>
                    </a:p>
                  </a:txBody>
                  <a:tcPr anchor="ctr">
                    <a:lnL w="19050" cap="flat" cmpd="sng" algn="ctr">
                      <a:solidFill>
                        <a:srgbClr val="0000FF"/>
                      </a:solidFill>
                      <a:prstDash val="solid"/>
                      <a:round/>
                      <a:headEnd type="none" w="med" len="med"/>
                      <a:tailEnd type="none" w="med" len="med"/>
                    </a:lnL>
                    <a:lnB w="19050" cap="flat" cmpd="sng" algn="ctr">
                      <a:solidFill>
                        <a:srgbClr val="0000FF"/>
                      </a:solidFill>
                      <a:prstDash val="solid"/>
                      <a:round/>
                      <a:headEnd type="none" w="med" len="med"/>
                      <a:tailEnd type="none" w="med" len="med"/>
                    </a:lnB>
                    <a:solidFill>
                      <a:srgbClr val="FFFFFF"/>
                    </a:solidFill>
                  </a:tcPr>
                </a:tc>
                <a:tc>
                  <a:txBody>
                    <a:bodyPr/>
                    <a:lstStyle/>
                    <a:p>
                      <a:pPr marL="285750" indent="-285750" algn="l">
                        <a:buFont typeface="Arial"/>
                        <a:buChar char="•"/>
                      </a:pPr>
                      <a:r>
                        <a:rPr lang="en-US" sz="1800" kern="1200" noProof="0" dirty="0" smtClean="0">
                          <a:solidFill>
                            <a:schemeClr val="tx1"/>
                          </a:solidFill>
                          <a:effectLst/>
                          <a:latin typeface="Avenir Light"/>
                          <a:ea typeface="+mn-ea"/>
                          <a:cs typeface="Avenir Light"/>
                        </a:rPr>
                        <a:t>Enterprise’s legal structure permit it, i.e. it must be an SA or SL. </a:t>
                      </a:r>
                      <a:r>
                        <a:rPr lang="en-US" sz="1800" noProof="0" dirty="0" smtClean="0">
                          <a:effectLst/>
                          <a:latin typeface="Avenir Light"/>
                          <a:cs typeface="Avenir Light"/>
                        </a:rPr>
                        <a:t> </a:t>
                      </a:r>
                    </a:p>
                    <a:p>
                      <a:pPr marL="285750" indent="-285750" algn="l">
                        <a:buFont typeface="Arial"/>
                        <a:buChar char="•"/>
                      </a:pPr>
                      <a:r>
                        <a:rPr lang="en-US" sz="1800" noProof="0" dirty="0" smtClean="0">
                          <a:effectLst/>
                          <a:latin typeface="Avenir Light"/>
                          <a:cs typeface="Avenir Light"/>
                        </a:rPr>
                        <a:t>The</a:t>
                      </a:r>
                      <a:r>
                        <a:rPr lang="en-US" sz="1800" baseline="0" noProof="0" dirty="0" smtClean="0">
                          <a:effectLst/>
                          <a:latin typeface="Avenir Light"/>
                          <a:cs typeface="Avenir Light"/>
                        </a:rPr>
                        <a:t> future sale of the shares is deemed possible.</a:t>
                      </a:r>
                    </a:p>
                    <a:p>
                      <a:pPr marL="285750" indent="-285750" algn="l">
                        <a:buFont typeface="Arial"/>
                        <a:buChar char="•"/>
                      </a:pPr>
                      <a:r>
                        <a:rPr lang="en-US" sz="1800" baseline="0" noProof="0" dirty="0" smtClean="0">
                          <a:effectLst/>
                          <a:latin typeface="Avenir Light"/>
                          <a:cs typeface="Avenir Light"/>
                        </a:rPr>
                        <a:t>The entrepreneur let other shareholders own part of the capital. </a:t>
                      </a:r>
                      <a:endParaRPr lang="en-US" sz="1800" noProof="0" dirty="0" smtClean="0">
                        <a:latin typeface="Avenir Light"/>
                        <a:cs typeface="Avenir Light"/>
                      </a:endParaRPr>
                    </a:p>
                  </a:txBody>
                  <a:tcPr anchor="ctr">
                    <a:lnR w="19050" cap="flat" cmpd="sng" algn="ctr">
                      <a:solidFill>
                        <a:srgbClr val="0000FF"/>
                      </a:solidFill>
                      <a:prstDash val="solid"/>
                      <a:round/>
                      <a:headEnd type="none" w="med" len="med"/>
                      <a:tailEnd type="none" w="med" len="med"/>
                    </a:lnR>
                    <a:lnB w="19050" cap="flat" cmpd="sng" algn="ctr">
                      <a:solidFill>
                        <a:srgbClr val="0000F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66886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20514" y="156001"/>
            <a:ext cx="3756345" cy="461665"/>
          </a:xfrm>
          <a:prstGeom prst="rect">
            <a:avLst/>
          </a:prstGeom>
        </p:spPr>
        <p:txBody>
          <a:bodyPr wrap="square">
            <a:spAutoFit/>
          </a:bodyPr>
          <a:lstStyle/>
          <a:p>
            <a:r>
              <a:rPr lang="en-US" sz="2400" b="1" u="sng" dirty="0" smtClean="0">
                <a:solidFill>
                  <a:srgbClr val="3366FF"/>
                </a:solidFill>
                <a:latin typeface="Avenir Light"/>
                <a:cs typeface="Avenir Light"/>
              </a:rPr>
              <a:t>Example of Group 1</a:t>
            </a:r>
          </a:p>
        </p:txBody>
      </p:sp>
      <p:sp>
        <p:nvSpPr>
          <p:cNvPr id="3" name="Rectángulo 2"/>
          <p:cNvSpPr/>
          <p:nvPr/>
        </p:nvSpPr>
        <p:spPr>
          <a:xfrm>
            <a:off x="320514" y="773326"/>
            <a:ext cx="5235735" cy="5640007"/>
          </a:xfrm>
          <a:prstGeom prst="rect">
            <a:avLst/>
          </a:prstGeom>
          <a:ln w="12700" cmpd="sng">
            <a:solidFill>
              <a:srgbClr val="0000FF"/>
            </a:solidFill>
          </a:ln>
        </p:spPr>
        <p:txBody>
          <a:bodyPr wrap="square">
            <a:spAutoFit/>
          </a:bodyPr>
          <a:lstStyle/>
          <a:p>
            <a:pPr>
              <a:lnSpc>
                <a:spcPct val="110000"/>
              </a:lnSpc>
            </a:pPr>
            <a:r>
              <a:rPr lang="en-US" sz="2000" dirty="0" smtClean="0">
                <a:solidFill>
                  <a:srgbClr val="3366FF"/>
                </a:solidFill>
                <a:latin typeface="Avenir Light"/>
                <a:cs typeface="Avenir Light"/>
              </a:rPr>
              <a:t>SIEL BLEU </a:t>
            </a:r>
          </a:p>
          <a:p>
            <a:pPr>
              <a:lnSpc>
                <a:spcPct val="110000"/>
              </a:lnSpc>
            </a:pPr>
            <a:r>
              <a:rPr lang="en-US" dirty="0" smtClean="0">
                <a:latin typeface="Avenir Light"/>
                <a:cs typeface="Avenir Light"/>
                <a:hlinkClick r:id="rId2"/>
              </a:rPr>
              <a:t>http://sielbleu.es/</a:t>
            </a:r>
            <a:r>
              <a:rPr lang="en-US" dirty="0" smtClean="0">
                <a:latin typeface="Avenir Light"/>
                <a:cs typeface="Avenir Light"/>
              </a:rPr>
              <a:t> </a:t>
            </a:r>
          </a:p>
          <a:p>
            <a:pPr>
              <a:lnSpc>
                <a:spcPct val="110000"/>
              </a:lnSpc>
            </a:pPr>
            <a:endParaRPr lang="en-US" sz="1000" dirty="0" smtClean="0">
              <a:solidFill>
                <a:srgbClr val="0000FF"/>
              </a:solidFill>
              <a:latin typeface="Avenir Light"/>
              <a:cs typeface="Avenir Light"/>
            </a:endParaRPr>
          </a:p>
          <a:p>
            <a:pPr>
              <a:lnSpc>
                <a:spcPct val="110000"/>
              </a:lnSpc>
            </a:pPr>
            <a:endParaRPr lang="en-US" sz="1000" dirty="0" smtClean="0">
              <a:solidFill>
                <a:srgbClr val="0000FF"/>
              </a:solidFill>
              <a:latin typeface="Avenir Light"/>
              <a:cs typeface="Avenir Light"/>
            </a:endParaRPr>
          </a:p>
          <a:p>
            <a:pPr>
              <a:lnSpc>
                <a:spcPct val="110000"/>
              </a:lnSpc>
            </a:pPr>
            <a:r>
              <a:rPr lang="en-US" b="1" u="sng" dirty="0" smtClean="0">
                <a:solidFill>
                  <a:srgbClr val="000000"/>
                </a:solidFill>
                <a:latin typeface="Avenir Light"/>
                <a:cs typeface="Avenir Light"/>
              </a:rPr>
              <a:t>An Overview </a:t>
            </a:r>
          </a:p>
          <a:p>
            <a:pPr>
              <a:lnSpc>
                <a:spcPct val="110000"/>
              </a:lnSpc>
            </a:pPr>
            <a:r>
              <a:rPr lang="en-US" dirty="0" smtClean="0">
                <a:solidFill>
                  <a:srgbClr val="0000FF"/>
                </a:solidFill>
                <a:latin typeface="Avenir Light"/>
                <a:cs typeface="Avenir Light"/>
              </a:rPr>
              <a:t>Foundation: </a:t>
            </a:r>
            <a:r>
              <a:rPr lang="en-US" dirty="0" smtClean="0">
                <a:solidFill>
                  <a:srgbClr val="000000"/>
                </a:solidFill>
                <a:latin typeface="Avenir Light"/>
                <a:cs typeface="Avenir Light"/>
              </a:rPr>
              <a:t>2011. In Spain there were over 2 million people over 80 years. In 2050 this figure will be multiplied by three. The dignity of older people is being forgotten for a health system focused on curative or pharmacological solutions.</a:t>
            </a:r>
          </a:p>
          <a:p>
            <a:pPr>
              <a:lnSpc>
                <a:spcPct val="110000"/>
              </a:lnSpc>
            </a:pPr>
            <a:r>
              <a:rPr lang="en-US" dirty="0" smtClean="0">
                <a:solidFill>
                  <a:srgbClr val="0000FF"/>
                </a:solidFill>
                <a:latin typeface="Avenir Light"/>
                <a:cs typeface="Avenir Light"/>
              </a:rPr>
              <a:t>Focus: </a:t>
            </a:r>
            <a:r>
              <a:rPr lang="en-US" dirty="0" smtClean="0">
                <a:solidFill>
                  <a:srgbClr val="000000"/>
                </a:solidFill>
                <a:latin typeface="Avenir Light"/>
                <a:cs typeface="Avenir Light"/>
              </a:rPr>
              <a:t>Health</a:t>
            </a:r>
          </a:p>
          <a:p>
            <a:pPr>
              <a:lnSpc>
                <a:spcPct val="110000"/>
              </a:lnSpc>
            </a:pPr>
            <a:r>
              <a:rPr lang="en-US" dirty="0" smtClean="0">
                <a:solidFill>
                  <a:srgbClr val="0000FF"/>
                </a:solidFill>
                <a:latin typeface="Avenir Light"/>
                <a:cs typeface="Avenir Light"/>
              </a:rPr>
              <a:t>The challenge: </a:t>
            </a:r>
            <a:r>
              <a:rPr lang="en-US" dirty="0" smtClean="0">
                <a:latin typeface="Avenir Light"/>
                <a:cs typeface="Avenir Light"/>
              </a:rPr>
              <a:t>Reduce inactivity and loss of autonomy in elderly and dependent people offering solutions for aging well. </a:t>
            </a:r>
            <a:r>
              <a:rPr lang="en-US" dirty="0" err="1" smtClean="0">
                <a:latin typeface="Avenir Light"/>
                <a:cs typeface="Avenir Light"/>
              </a:rPr>
              <a:t>Siel</a:t>
            </a:r>
            <a:r>
              <a:rPr lang="en-US" dirty="0" smtClean="0">
                <a:latin typeface="Avenir Light"/>
                <a:cs typeface="Avenir Light"/>
              </a:rPr>
              <a:t> Bleu use physical activity as a method of prevention, support and improvement of quality of life.</a:t>
            </a:r>
          </a:p>
          <a:p>
            <a:pPr>
              <a:lnSpc>
                <a:spcPct val="110000"/>
              </a:lnSpc>
            </a:pPr>
            <a:r>
              <a:rPr lang="en-US" dirty="0" smtClean="0">
                <a:solidFill>
                  <a:srgbClr val="0000FF"/>
                </a:solidFill>
                <a:latin typeface="Avenir Light"/>
                <a:cs typeface="Avenir Light"/>
              </a:rPr>
              <a:t>Mission: </a:t>
            </a:r>
            <a:r>
              <a:rPr lang="en-US" dirty="0" smtClean="0">
                <a:latin typeface="Avenir Light"/>
                <a:cs typeface="Avenir Light"/>
              </a:rPr>
              <a:t>Improve the quality of life of older adults, through fun and interactive, tailored exercise programs. </a:t>
            </a:r>
          </a:p>
        </p:txBody>
      </p:sp>
      <p:pic>
        <p:nvPicPr>
          <p:cNvPr id="2" name="Imagen 1"/>
          <p:cNvPicPr>
            <a:picLocks noChangeAspect="1"/>
          </p:cNvPicPr>
          <p:nvPr/>
        </p:nvPicPr>
        <p:blipFill>
          <a:blip r:embed="rId3"/>
          <a:stretch>
            <a:fillRect/>
          </a:stretch>
        </p:blipFill>
        <p:spPr>
          <a:xfrm>
            <a:off x="5748337" y="3470528"/>
            <a:ext cx="3276600" cy="1834896"/>
          </a:xfrm>
          <a:prstGeom prst="rect">
            <a:avLst/>
          </a:prstGeom>
        </p:spPr>
      </p:pic>
      <p:pic>
        <p:nvPicPr>
          <p:cNvPr id="4" name="Imagen 3"/>
          <p:cNvPicPr>
            <a:picLocks noChangeAspect="1"/>
          </p:cNvPicPr>
          <p:nvPr/>
        </p:nvPicPr>
        <p:blipFill>
          <a:blip r:embed="rId4"/>
          <a:stretch>
            <a:fillRect/>
          </a:stretch>
        </p:blipFill>
        <p:spPr>
          <a:xfrm>
            <a:off x="5756275" y="1530350"/>
            <a:ext cx="3276600" cy="1638300"/>
          </a:xfrm>
          <a:prstGeom prst="rect">
            <a:avLst/>
          </a:prstGeom>
        </p:spPr>
      </p:pic>
      <p:pic>
        <p:nvPicPr>
          <p:cNvPr id="6" name="Imagen 5"/>
          <p:cNvPicPr>
            <a:picLocks noChangeAspect="1"/>
          </p:cNvPicPr>
          <p:nvPr/>
        </p:nvPicPr>
        <p:blipFill>
          <a:blip r:embed="rId5"/>
          <a:stretch>
            <a:fillRect/>
          </a:stretch>
        </p:blipFill>
        <p:spPr>
          <a:xfrm>
            <a:off x="5756275" y="5535874"/>
            <a:ext cx="3276600" cy="998276"/>
          </a:xfrm>
          <a:prstGeom prst="rect">
            <a:avLst/>
          </a:prstGeom>
        </p:spPr>
      </p:pic>
    </p:spTree>
    <p:extLst>
      <p:ext uri="{BB962C8B-B14F-4D97-AF65-F5344CB8AC3E}">
        <p14:creationId xmlns:p14="http://schemas.microsoft.com/office/powerpoint/2010/main" val="328450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486734447"/>
              </p:ext>
            </p:extLst>
          </p:nvPr>
        </p:nvGraphicFramePr>
        <p:xfrm>
          <a:off x="413967" y="2067507"/>
          <a:ext cx="8079157" cy="3931920"/>
        </p:xfrm>
        <a:graphic>
          <a:graphicData uri="http://schemas.openxmlformats.org/drawingml/2006/table">
            <a:tbl>
              <a:tblPr firstRow="1" bandRow="1">
                <a:tableStyleId>{616DA210-FB5B-4158-B5E0-FEB733F419BA}</a:tableStyleId>
              </a:tblPr>
              <a:tblGrid>
                <a:gridCol w="3962445"/>
                <a:gridCol w="1253410"/>
                <a:gridCol w="1511757"/>
                <a:gridCol w="1351545"/>
              </a:tblGrid>
              <a:tr h="392746">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2000" b="0" kern="1200" noProof="0" dirty="0" smtClean="0">
                          <a:solidFill>
                            <a:srgbClr val="3366FF"/>
                          </a:solidFill>
                          <a:latin typeface="Avenir Light"/>
                          <a:ea typeface="+mn-ea"/>
                          <a:cs typeface="Avenir Light"/>
                        </a:rPr>
                        <a:t>Economic</a:t>
                      </a:r>
                      <a:r>
                        <a:rPr lang="en-US" sz="2000" b="0" noProof="0" dirty="0" smtClean="0">
                          <a:solidFill>
                            <a:srgbClr val="3366FF"/>
                          </a:solidFill>
                          <a:latin typeface="Avenir Light"/>
                          <a:cs typeface="Avenir Light"/>
                        </a:rPr>
                        <a:t> </a:t>
                      </a:r>
                      <a:r>
                        <a:rPr lang="en-US" sz="2000" b="0" kern="1200" noProof="0" dirty="0" smtClean="0">
                          <a:solidFill>
                            <a:srgbClr val="3366FF"/>
                          </a:solidFill>
                          <a:latin typeface="Avenir Light"/>
                          <a:ea typeface="+mn-ea"/>
                          <a:cs typeface="Avenir Light"/>
                        </a:rPr>
                        <a:t>Impac</a:t>
                      </a:r>
                      <a:r>
                        <a:rPr lang="en-US" sz="2000" b="0" kern="1200" baseline="0" noProof="0" dirty="0" smtClean="0">
                          <a:solidFill>
                            <a:srgbClr val="3366FF"/>
                          </a:solidFill>
                          <a:latin typeface="Avenir Light"/>
                          <a:ea typeface="+mn-ea"/>
                          <a:cs typeface="Avenir Light"/>
                        </a:rPr>
                        <a:t>t</a:t>
                      </a:r>
                      <a:endParaRPr lang="en-US" sz="2000" b="0" noProof="0" dirty="0" smtClean="0">
                        <a:solidFill>
                          <a:srgbClr val="3366FF"/>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1800" b="0" i="0" noProof="0" dirty="0" smtClean="0">
                          <a:solidFill>
                            <a:srgbClr val="3366FF"/>
                          </a:solidFill>
                          <a:latin typeface="Avenir Light"/>
                          <a:cs typeface="Avenir Light"/>
                        </a:rPr>
                        <a:t>2012</a:t>
                      </a:r>
                      <a:endParaRPr lang="en-US" sz="1800" b="0" i="0" noProof="0" dirty="0">
                        <a:solidFill>
                          <a:srgbClr val="3366FF"/>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1800" b="0" i="0" noProof="0" dirty="0" smtClean="0">
                          <a:solidFill>
                            <a:srgbClr val="3366FF"/>
                          </a:solidFill>
                          <a:latin typeface="Avenir Light"/>
                          <a:cs typeface="Avenir Light"/>
                        </a:rPr>
                        <a:t>2013</a:t>
                      </a:r>
                      <a:endParaRPr lang="en-US" sz="1800" b="0" i="0" noProof="0" dirty="0">
                        <a:solidFill>
                          <a:srgbClr val="3366FF"/>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1800" b="0" i="0" noProof="0" dirty="0" smtClean="0">
                          <a:solidFill>
                            <a:srgbClr val="3366FF"/>
                          </a:solidFill>
                          <a:latin typeface="Avenir Light"/>
                          <a:cs typeface="Avenir Light"/>
                        </a:rPr>
                        <a:t>2014</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392746">
                <a:tc>
                  <a:txBody>
                    <a:bodyPr/>
                    <a:lstStyle/>
                    <a:p>
                      <a:pPr>
                        <a:lnSpc>
                          <a:spcPct val="120000"/>
                        </a:lnSpc>
                      </a:pPr>
                      <a:r>
                        <a:rPr lang="en-US" sz="2000" b="0" noProof="0" dirty="0" smtClean="0">
                          <a:solidFill>
                            <a:schemeClr val="tx1"/>
                          </a:solidFill>
                          <a:latin typeface="Avenir Light"/>
                          <a:cs typeface="Avenir Light"/>
                        </a:rPr>
                        <a:t>Total turnover</a:t>
                      </a:r>
                      <a:r>
                        <a:rPr lang="en-US" sz="2000" b="0" baseline="0" noProof="0" dirty="0" smtClean="0">
                          <a:solidFill>
                            <a:schemeClr val="tx1"/>
                          </a:solidFill>
                          <a:latin typeface="Avenir Light"/>
                          <a:cs typeface="Avenir Light"/>
                        </a:rPr>
                        <a:t> (€) </a:t>
                      </a:r>
                      <a:endParaRPr lang="en-US" sz="2000" b="0" noProof="0" dirty="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r>
                        <a:rPr lang="es-ES" sz="2000" b="0" kern="1200" dirty="0" smtClean="0">
                          <a:solidFill>
                            <a:schemeClr val="tx1"/>
                          </a:solidFill>
                          <a:latin typeface="Courier New"/>
                          <a:ea typeface="+mn-ea"/>
                          <a:cs typeface="Courier New"/>
                        </a:rPr>
                        <a:t>121.106</a:t>
                      </a:r>
                      <a:endParaRPr lang="en-US" sz="2000" b="0" kern="1200" dirty="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r>
                        <a:rPr lang="es-ES" sz="2000" b="0" kern="1200" dirty="0" smtClean="0">
                          <a:solidFill>
                            <a:schemeClr val="tx1"/>
                          </a:solidFill>
                          <a:latin typeface="Courier New"/>
                          <a:ea typeface="+mn-ea"/>
                          <a:cs typeface="Courier New"/>
                        </a:rPr>
                        <a:t>138.981</a:t>
                      </a:r>
                      <a:endParaRPr lang="en-US" sz="2000" b="0" kern="1200" dirty="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algn="l" defTabSz="457200" rtl="0" eaLnBrk="1" latinLnBrk="0" hangingPunct="1">
                        <a:lnSpc>
                          <a:spcPct val="120000"/>
                        </a:lnSpc>
                      </a:pPr>
                      <a:r>
                        <a:rPr lang="en-US" sz="2000" b="0" kern="1200" dirty="0" smtClean="0">
                          <a:solidFill>
                            <a:schemeClr val="tx1"/>
                          </a:solidFill>
                          <a:latin typeface="Courier New"/>
                          <a:ea typeface="+mn-ea"/>
                          <a:cs typeface="Courier New"/>
                        </a:rPr>
                        <a:t>244.990</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392746">
                <a:tc>
                  <a:txBody>
                    <a:bodyPr/>
                    <a:lstStyle/>
                    <a:p>
                      <a:pPr>
                        <a:lnSpc>
                          <a:spcPct val="120000"/>
                        </a:lnSpc>
                      </a:pPr>
                      <a:r>
                        <a:rPr lang="en-US" sz="2000" b="0" noProof="0" dirty="0" smtClean="0">
                          <a:solidFill>
                            <a:schemeClr val="tx1"/>
                          </a:solidFill>
                          <a:latin typeface="Avenir Light"/>
                          <a:cs typeface="Avenir Light"/>
                        </a:rPr>
                        <a:t>Profit (€)</a:t>
                      </a:r>
                      <a:endParaRPr lang="en-US" sz="2000" b="0" noProof="0" dirty="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algn="l" defTabSz="457200" rtl="0" eaLnBrk="1" latinLnBrk="0" hangingPunct="1"/>
                      <a:r>
                        <a:rPr lang="en-US" sz="2000" b="0" kern="1200" dirty="0" smtClean="0">
                          <a:solidFill>
                            <a:schemeClr val="tx1"/>
                          </a:solidFill>
                          <a:latin typeface="Courier New"/>
                          <a:ea typeface="+mn-ea"/>
                          <a:cs typeface="Courier New"/>
                        </a:rPr>
                        <a:t>12.917</a:t>
                      </a:r>
                      <a:endParaRPr lang="en-US" sz="2000" b="0" kern="1200" dirty="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algn="l" defTabSz="457200" rtl="0" eaLnBrk="1" latinLnBrk="0" hangingPunct="1"/>
                      <a:r>
                        <a:rPr lang="en-US" sz="2000" b="0" kern="1200" dirty="0" smtClean="0">
                          <a:solidFill>
                            <a:schemeClr val="tx1"/>
                          </a:solidFill>
                          <a:latin typeface="Courier New"/>
                          <a:ea typeface="+mn-ea"/>
                          <a:cs typeface="Courier New"/>
                        </a:rPr>
                        <a:t>8.907€</a:t>
                      </a:r>
                      <a:endParaRPr lang="en-US" sz="2000" b="0" kern="1200" dirty="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algn="ctr" defTabSz="457200" rtl="0" eaLnBrk="1" latinLnBrk="0" hangingPunct="1">
                        <a:lnSpc>
                          <a:spcPct val="120000"/>
                        </a:lnSpc>
                      </a:pPr>
                      <a:r>
                        <a:rPr lang="en-US" sz="2000" b="0" kern="1200" noProof="0" dirty="0" smtClean="0">
                          <a:solidFill>
                            <a:schemeClr val="tx1"/>
                          </a:solidFill>
                          <a:latin typeface="Courier New"/>
                          <a:ea typeface="+mn-ea"/>
                          <a:cs typeface="Courier New"/>
                        </a:rPr>
                        <a:t>4.688</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392746">
                <a:tc gridSpan="4">
                  <a:txBody>
                    <a:bodyPr/>
                    <a:lstStyle/>
                    <a:p>
                      <a:pPr algn="l">
                        <a:lnSpc>
                          <a:spcPct val="120000"/>
                        </a:lnSpc>
                      </a:pPr>
                      <a:r>
                        <a:rPr lang="en-US" sz="2000" b="0" noProof="0" dirty="0" smtClean="0">
                          <a:solidFill>
                            <a:srgbClr val="3366FF"/>
                          </a:solidFill>
                          <a:latin typeface="Avenir Light"/>
                          <a:cs typeface="Avenir Light"/>
                        </a:rPr>
                        <a:t>Social Impact </a:t>
                      </a:r>
                      <a:endParaRPr lang="en-US" sz="2000" b="0" noProof="0" dirty="0">
                        <a:solidFill>
                          <a:srgbClr val="3366FF"/>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706943">
                <a:tc>
                  <a:txBody>
                    <a:bodyPr/>
                    <a:lstStyle/>
                    <a:p>
                      <a:pPr>
                        <a:lnSpc>
                          <a:spcPct val="120000"/>
                        </a:lnSpc>
                      </a:pPr>
                      <a:r>
                        <a:rPr lang="en-US" sz="2000" b="0" noProof="0" smtClean="0">
                          <a:solidFill>
                            <a:schemeClr val="tx1"/>
                          </a:solidFill>
                          <a:latin typeface="Avenir Light"/>
                          <a:cs typeface="Avenir Light"/>
                        </a:rPr>
                        <a:t>#</a:t>
                      </a:r>
                      <a:r>
                        <a:rPr lang="en-US" sz="2000" b="0" baseline="0" noProof="0" smtClean="0">
                          <a:solidFill>
                            <a:schemeClr val="tx1"/>
                          </a:solidFill>
                          <a:latin typeface="Avenir Light"/>
                          <a:cs typeface="Avenir Light"/>
                        </a:rPr>
                        <a:t> Employees  (#labour insertion) </a:t>
                      </a:r>
                      <a:endParaRPr lang="en-US" sz="2000" b="0" noProof="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20000"/>
                        </a:lnSpc>
                        <a:spcBef>
                          <a:spcPts val="0"/>
                        </a:spcBef>
                        <a:spcAft>
                          <a:spcPts val="0"/>
                        </a:spcAft>
                        <a:buClrTx/>
                        <a:buSzTx/>
                        <a:buFontTx/>
                        <a:buNone/>
                        <a:tabLst/>
                        <a:defRPr/>
                      </a:pPr>
                      <a:r>
                        <a:rPr lang="en-US" sz="2000" b="0" noProof="0" dirty="0" smtClean="0">
                          <a:solidFill>
                            <a:schemeClr val="tx1"/>
                          </a:solidFill>
                          <a:latin typeface="Courier New"/>
                          <a:cs typeface="Courier New"/>
                        </a:rPr>
                        <a:t>9</a:t>
                      </a:r>
                    </a:p>
                    <a:p>
                      <a:pPr marL="0" marR="0" indent="0" algn="ctr" defTabSz="457200" rtl="0" eaLnBrk="1" fontAlgn="auto" latinLnBrk="0" hangingPunct="1">
                        <a:lnSpc>
                          <a:spcPct val="120000"/>
                        </a:lnSpc>
                        <a:spcBef>
                          <a:spcPts val="0"/>
                        </a:spcBef>
                        <a:spcAft>
                          <a:spcPts val="0"/>
                        </a:spcAft>
                        <a:buClrTx/>
                        <a:buSzTx/>
                        <a:buFontTx/>
                        <a:buNone/>
                        <a:tabLst/>
                        <a:defRPr/>
                      </a:pPr>
                      <a:r>
                        <a:rPr lang="en-US" sz="2000" b="0" kern="1200" noProof="0" dirty="0" smtClean="0">
                          <a:solidFill>
                            <a:schemeClr val="tx1"/>
                          </a:solidFill>
                          <a:latin typeface="Courier New"/>
                          <a:ea typeface="+mn-ea"/>
                          <a:cs typeface="Courier New"/>
                        </a:rPr>
                        <a:t>(0) </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20000"/>
                        </a:lnSpc>
                        <a:spcBef>
                          <a:spcPts val="0"/>
                        </a:spcBef>
                        <a:spcAft>
                          <a:spcPts val="0"/>
                        </a:spcAft>
                        <a:buClrTx/>
                        <a:buSzTx/>
                        <a:buFontTx/>
                        <a:buNone/>
                        <a:tabLst/>
                        <a:defRPr/>
                      </a:pPr>
                      <a:r>
                        <a:rPr lang="en-US" sz="2000" b="0" noProof="0" dirty="0" smtClean="0">
                          <a:solidFill>
                            <a:schemeClr val="tx1"/>
                          </a:solidFill>
                          <a:latin typeface="Courier New"/>
                          <a:cs typeface="Courier New"/>
                        </a:rPr>
                        <a:t>23</a:t>
                      </a:r>
                    </a:p>
                    <a:p>
                      <a:pPr marL="0" marR="0" indent="0" algn="ctr" defTabSz="457200" rtl="0" eaLnBrk="1" fontAlgn="auto" latinLnBrk="0" hangingPunct="1">
                        <a:lnSpc>
                          <a:spcPct val="120000"/>
                        </a:lnSpc>
                        <a:spcBef>
                          <a:spcPts val="0"/>
                        </a:spcBef>
                        <a:spcAft>
                          <a:spcPts val="0"/>
                        </a:spcAft>
                        <a:buClrTx/>
                        <a:buSzTx/>
                        <a:buFontTx/>
                        <a:buNone/>
                        <a:tabLst/>
                        <a:defRPr/>
                      </a:pPr>
                      <a:r>
                        <a:rPr lang="en-US" sz="2000" b="0" kern="1200" noProof="0" dirty="0" smtClean="0">
                          <a:solidFill>
                            <a:schemeClr val="tx1"/>
                          </a:solidFill>
                          <a:latin typeface="Courier New"/>
                          <a:ea typeface="+mn-ea"/>
                          <a:cs typeface="Courier New"/>
                        </a:rPr>
                        <a:t>(0) </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20000"/>
                        </a:lnSpc>
                        <a:spcBef>
                          <a:spcPts val="0"/>
                        </a:spcBef>
                        <a:spcAft>
                          <a:spcPts val="0"/>
                        </a:spcAft>
                        <a:buClrTx/>
                        <a:buSzTx/>
                        <a:buFontTx/>
                        <a:buNone/>
                        <a:tabLst/>
                        <a:defRPr/>
                      </a:pPr>
                      <a:r>
                        <a:rPr lang="en-US" sz="2000" b="0" kern="1200" noProof="0" dirty="0" smtClean="0">
                          <a:solidFill>
                            <a:schemeClr val="tx1"/>
                          </a:solidFill>
                          <a:latin typeface="Courier New"/>
                          <a:ea typeface="+mn-ea"/>
                          <a:cs typeface="Courier New"/>
                        </a:rPr>
                        <a:t>34</a:t>
                      </a:r>
                    </a:p>
                    <a:p>
                      <a:pPr marL="0" marR="0" indent="0" algn="ctr" defTabSz="457200" rtl="0" eaLnBrk="1" fontAlgn="auto" latinLnBrk="0" hangingPunct="1">
                        <a:lnSpc>
                          <a:spcPct val="120000"/>
                        </a:lnSpc>
                        <a:spcBef>
                          <a:spcPts val="0"/>
                        </a:spcBef>
                        <a:spcAft>
                          <a:spcPts val="0"/>
                        </a:spcAft>
                        <a:buClrTx/>
                        <a:buSzTx/>
                        <a:buFontTx/>
                        <a:buNone/>
                        <a:tabLst/>
                        <a:defRPr/>
                      </a:pPr>
                      <a:r>
                        <a:rPr lang="en-US" sz="2000" b="0" kern="1200" noProof="0" dirty="0" smtClean="0">
                          <a:solidFill>
                            <a:schemeClr val="tx1"/>
                          </a:solidFill>
                          <a:latin typeface="Courier New"/>
                          <a:ea typeface="+mn-ea"/>
                          <a:cs typeface="Courier New"/>
                        </a:rPr>
                        <a:t>(0) </a:t>
                      </a:r>
                      <a:endParaRPr lang="en-US" sz="2000" b="0" kern="1200" noProof="0" dirty="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392746">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2000" b="0" noProof="0" dirty="0" smtClean="0">
                          <a:solidFill>
                            <a:schemeClr val="tx1"/>
                          </a:solidFill>
                          <a:latin typeface="Avenir Light"/>
                          <a:cs typeface="Avenir Light"/>
                        </a:rPr>
                        <a:t>#</a:t>
                      </a:r>
                      <a:r>
                        <a:rPr lang="en-US" sz="2000" b="0" baseline="0" noProof="0" dirty="0" smtClean="0">
                          <a:solidFill>
                            <a:schemeClr val="tx1"/>
                          </a:solidFill>
                          <a:latin typeface="Avenir Light"/>
                          <a:cs typeface="Avenir Light"/>
                        </a:rPr>
                        <a:t> Beneficiaries </a:t>
                      </a:r>
                      <a:endParaRPr lang="en-US" sz="2000" b="0" noProof="0" dirty="0" smtClean="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kern="1200" noProof="0" dirty="0" smtClean="0">
                          <a:solidFill>
                            <a:schemeClr val="tx1"/>
                          </a:solidFill>
                          <a:latin typeface="Courier New"/>
                          <a:ea typeface="+mn-ea"/>
                          <a:cs typeface="Courier New"/>
                        </a:rPr>
                        <a:t>1,050</a:t>
                      </a:r>
                      <a:endParaRPr lang="en-US" sz="2000" b="0" kern="1200" noProof="0" dirty="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kern="1200" noProof="0" dirty="0" smtClean="0">
                          <a:solidFill>
                            <a:schemeClr val="tx1"/>
                          </a:solidFill>
                          <a:latin typeface="Courier New"/>
                          <a:ea typeface="+mn-ea"/>
                          <a:cs typeface="Courier New"/>
                        </a:rPr>
                        <a:t>2,010</a:t>
                      </a:r>
                      <a:endParaRPr lang="en-US" sz="2000" b="0" kern="1200" noProof="0" dirty="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r>
                        <a:rPr lang="es-ES" sz="2000" b="0" kern="1200" dirty="0" smtClean="0">
                          <a:solidFill>
                            <a:schemeClr val="tx1"/>
                          </a:solidFill>
                          <a:latin typeface="Courier New"/>
                          <a:ea typeface="+mn-ea"/>
                          <a:cs typeface="Courier New"/>
                        </a:rPr>
                        <a:t>3,495</a:t>
                      </a: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706943">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2000" b="0" noProof="0" dirty="0" smtClean="0">
                          <a:solidFill>
                            <a:schemeClr val="tx1"/>
                          </a:solidFill>
                          <a:latin typeface="Avenir Light"/>
                          <a:cs typeface="Avenir Light"/>
                        </a:rPr>
                        <a:t>Improving autonomy</a:t>
                      </a:r>
                      <a:r>
                        <a:rPr lang="en-US" sz="2000" b="0" baseline="0" noProof="0" dirty="0" smtClean="0">
                          <a:solidFill>
                            <a:schemeClr val="tx1"/>
                          </a:solidFill>
                          <a:latin typeface="Avenir Light"/>
                          <a:cs typeface="Avenir Light"/>
                        </a:rPr>
                        <a:t> </a:t>
                      </a:r>
                      <a:r>
                        <a:rPr lang="en-US" sz="2000" b="0" noProof="0" dirty="0" smtClean="0">
                          <a:solidFill>
                            <a:schemeClr val="tx1"/>
                          </a:solidFill>
                          <a:latin typeface="Avenir Light"/>
                          <a:cs typeface="Avenir Light"/>
                        </a:rPr>
                        <a:t>and mobility</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noProof="0" dirty="0" smtClean="0">
                          <a:solidFill>
                            <a:schemeClr val="tx1"/>
                          </a:solidFill>
                          <a:latin typeface="Courier New"/>
                          <a:cs typeface="Courier New"/>
                        </a:rPr>
                        <a:t>-</a:t>
                      </a:r>
                      <a:endParaRPr lang="en-US" sz="2000" b="0" noProof="0" dirty="0">
                        <a:solidFill>
                          <a:schemeClr val="tx1"/>
                        </a:solidFill>
                        <a:latin typeface="Courier New"/>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kern="1200" noProof="0" dirty="0" smtClean="0">
                          <a:solidFill>
                            <a:schemeClr val="tx1"/>
                          </a:solidFill>
                          <a:latin typeface="Courier New"/>
                          <a:ea typeface="+mn-ea"/>
                          <a:cs typeface="Courier New"/>
                        </a:rPr>
                        <a:t>50%</a:t>
                      </a:r>
                      <a:endParaRPr lang="en-US" sz="2000" b="0" kern="1200" noProof="0" dirty="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kern="1200" noProof="0" dirty="0" smtClean="0">
                          <a:solidFill>
                            <a:schemeClr val="tx1"/>
                          </a:solidFill>
                          <a:latin typeface="Courier New"/>
                          <a:ea typeface="+mn-ea"/>
                          <a:cs typeface="Courier New"/>
                        </a:rPr>
                        <a:t>52%</a:t>
                      </a:r>
                      <a:endParaRPr lang="en-US" sz="2000" b="0" kern="1200" noProof="0" dirty="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bl>
          </a:graphicData>
        </a:graphic>
      </p:graphicFrame>
      <p:pic>
        <p:nvPicPr>
          <p:cNvPr id="2" name="Imagen 1"/>
          <p:cNvPicPr>
            <a:picLocks noChangeAspect="1"/>
          </p:cNvPicPr>
          <p:nvPr/>
        </p:nvPicPr>
        <p:blipFill>
          <a:blip r:embed="rId3"/>
          <a:stretch>
            <a:fillRect/>
          </a:stretch>
        </p:blipFill>
        <p:spPr>
          <a:xfrm>
            <a:off x="413969" y="89484"/>
            <a:ext cx="3618281" cy="1365609"/>
          </a:xfrm>
          <a:prstGeom prst="rect">
            <a:avLst/>
          </a:prstGeom>
        </p:spPr>
      </p:pic>
      <p:sp>
        <p:nvSpPr>
          <p:cNvPr id="6" name="Rectángulo 5"/>
          <p:cNvSpPr/>
          <p:nvPr/>
        </p:nvSpPr>
        <p:spPr>
          <a:xfrm>
            <a:off x="5563080" y="1106536"/>
            <a:ext cx="2930044" cy="697114"/>
          </a:xfrm>
          <a:prstGeom prst="rect">
            <a:avLst/>
          </a:prstGeom>
          <a:solidFill>
            <a:srgbClr val="3366FF"/>
          </a:solidFill>
          <a:ln w="19050" cmpd="sng">
            <a:solidFill>
              <a:srgbClr val="0000FF"/>
            </a:solidFill>
          </a:ln>
        </p:spPr>
        <p:txBody>
          <a:bodyPr wrap="square">
            <a:spAutoFit/>
          </a:bodyPr>
          <a:lstStyle/>
          <a:p>
            <a:pPr algn="r">
              <a:lnSpc>
                <a:spcPct val="110000"/>
              </a:lnSpc>
            </a:pPr>
            <a:r>
              <a:rPr lang="en-US" b="1" u="sng" dirty="0" smtClean="0">
                <a:solidFill>
                  <a:schemeClr val="bg1"/>
                </a:solidFill>
                <a:latin typeface="Avenir Light"/>
                <a:cs typeface="Avenir Light"/>
              </a:rPr>
              <a:t>Invested? NO</a:t>
            </a:r>
          </a:p>
          <a:p>
            <a:pPr algn="r">
              <a:lnSpc>
                <a:spcPct val="110000"/>
              </a:lnSpc>
            </a:pPr>
            <a:endParaRPr lang="en-US" b="1" u="sng" dirty="0">
              <a:solidFill>
                <a:schemeClr val="bg1"/>
              </a:solidFill>
              <a:latin typeface="Avenir Light"/>
              <a:cs typeface="Avenir Light"/>
            </a:endParaRPr>
          </a:p>
        </p:txBody>
      </p:sp>
    </p:spTree>
    <p:extLst>
      <p:ext uri="{BB962C8B-B14F-4D97-AF65-F5344CB8AC3E}">
        <p14:creationId xmlns:p14="http://schemas.microsoft.com/office/powerpoint/2010/main" val="9458212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20514" y="156001"/>
            <a:ext cx="3756345" cy="461665"/>
          </a:xfrm>
          <a:prstGeom prst="rect">
            <a:avLst/>
          </a:prstGeom>
        </p:spPr>
        <p:txBody>
          <a:bodyPr wrap="square">
            <a:spAutoFit/>
          </a:bodyPr>
          <a:lstStyle/>
          <a:p>
            <a:r>
              <a:rPr lang="en-US" sz="2400" b="1" u="sng" dirty="0" smtClean="0">
                <a:solidFill>
                  <a:srgbClr val="008000"/>
                </a:solidFill>
                <a:latin typeface="Avenir Light"/>
                <a:cs typeface="Avenir Light"/>
              </a:rPr>
              <a:t>Example of Group 2</a:t>
            </a:r>
          </a:p>
        </p:txBody>
      </p:sp>
      <p:sp>
        <p:nvSpPr>
          <p:cNvPr id="3" name="Rectángulo 2"/>
          <p:cNvSpPr/>
          <p:nvPr/>
        </p:nvSpPr>
        <p:spPr>
          <a:xfrm>
            <a:off x="320514" y="773327"/>
            <a:ext cx="8153720" cy="3642536"/>
          </a:xfrm>
          <a:prstGeom prst="rect">
            <a:avLst/>
          </a:prstGeom>
          <a:ln w="12700" cmpd="sng">
            <a:solidFill>
              <a:srgbClr val="0000FF"/>
            </a:solidFill>
          </a:ln>
        </p:spPr>
        <p:txBody>
          <a:bodyPr wrap="square">
            <a:spAutoFit/>
          </a:bodyPr>
          <a:lstStyle/>
          <a:p>
            <a:pPr>
              <a:lnSpc>
                <a:spcPct val="110000"/>
              </a:lnSpc>
            </a:pPr>
            <a:r>
              <a:rPr lang="en-US" sz="2000" dirty="0" smtClean="0">
                <a:solidFill>
                  <a:srgbClr val="008000"/>
                </a:solidFill>
                <a:latin typeface="Avenir Light"/>
                <a:cs typeface="Avenir Light"/>
              </a:rPr>
              <a:t>LA TAVELLA </a:t>
            </a:r>
          </a:p>
          <a:p>
            <a:pPr>
              <a:lnSpc>
                <a:spcPct val="110000"/>
              </a:lnSpc>
            </a:pPr>
            <a:r>
              <a:rPr lang="en-US" dirty="0" smtClean="0">
                <a:latin typeface="Avenir Light"/>
                <a:cs typeface="Avenir Light"/>
                <a:hlinkClick r:id="rId2"/>
              </a:rPr>
              <a:t>www.latavella.cat</a:t>
            </a:r>
            <a:r>
              <a:rPr lang="en-US" dirty="0">
                <a:latin typeface="Avenir Light"/>
                <a:cs typeface="Avenir Light"/>
                <a:hlinkClick r:id="rId2"/>
              </a:rPr>
              <a:t>/es</a:t>
            </a:r>
            <a:r>
              <a:rPr lang="en-US" dirty="0">
                <a:latin typeface="Avenir Light"/>
                <a:cs typeface="Avenir Light"/>
              </a:rPr>
              <a:t> </a:t>
            </a:r>
            <a:endParaRPr lang="en-US" dirty="0" smtClean="0">
              <a:latin typeface="Avenir Light"/>
              <a:cs typeface="Avenir Light"/>
            </a:endParaRPr>
          </a:p>
          <a:p>
            <a:pPr>
              <a:lnSpc>
                <a:spcPct val="110000"/>
              </a:lnSpc>
            </a:pPr>
            <a:endParaRPr lang="en-US" sz="1000" dirty="0">
              <a:solidFill>
                <a:srgbClr val="0000FF"/>
              </a:solidFill>
              <a:latin typeface="Avenir Light"/>
              <a:cs typeface="Avenir Light"/>
            </a:endParaRPr>
          </a:p>
          <a:p>
            <a:pPr>
              <a:lnSpc>
                <a:spcPct val="110000"/>
              </a:lnSpc>
            </a:pPr>
            <a:endParaRPr lang="en-US" dirty="0" smtClean="0">
              <a:solidFill>
                <a:srgbClr val="0000FF"/>
              </a:solidFill>
              <a:latin typeface="Avenir Light"/>
              <a:cs typeface="Avenir Light"/>
            </a:endParaRPr>
          </a:p>
          <a:p>
            <a:pPr>
              <a:lnSpc>
                <a:spcPct val="110000"/>
              </a:lnSpc>
            </a:pPr>
            <a:r>
              <a:rPr lang="en-US" dirty="0" smtClean="0">
                <a:solidFill>
                  <a:srgbClr val="008000"/>
                </a:solidFill>
                <a:latin typeface="Avenir Light"/>
                <a:cs typeface="Avenir Light"/>
              </a:rPr>
              <a:t>Origins: </a:t>
            </a:r>
            <a:r>
              <a:rPr lang="en-US" dirty="0" smtClean="0">
                <a:solidFill>
                  <a:srgbClr val="000000"/>
                </a:solidFill>
                <a:latin typeface="Avenir Light"/>
                <a:cs typeface="Avenir Light"/>
              </a:rPr>
              <a:t>2006, by the non-profit Association for the Social Integration of People with Deficiencies. </a:t>
            </a:r>
          </a:p>
          <a:p>
            <a:pPr>
              <a:lnSpc>
                <a:spcPct val="110000"/>
              </a:lnSpc>
            </a:pPr>
            <a:r>
              <a:rPr lang="en-US" dirty="0">
                <a:solidFill>
                  <a:srgbClr val="008000"/>
                </a:solidFill>
                <a:latin typeface="Avenir Light"/>
                <a:cs typeface="Avenir Light"/>
              </a:rPr>
              <a:t>Focus: </a:t>
            </a:r>
            <a:r>
              <a:rPr lang="en-US" dirty="0" smtClean="0">
                <a:solidFill>
                  <a:srgbClr val="000000"/>
                </a:solidFill>
                <a:latin typeface="Avenir Light"/>
                <a:cs typeface="Avenir Light"/>
              </a:rPr>
              <a:t>Organic agriculture and Labor inclusion. </a:t>
            </a:r>
            <a:endParaRPr lang="en-US" dirty="0">
              <a:solidFill>
                <a:srgbClr val="000000"/>
              </a:solidFill>
              <a:latin typeface="Avenir Light"/>
              <a:cs typeface="Avenir Light"/>
            </a:endParaRPr>
          </a:p>
          <a:p>
            <a:pPr>
              <a:lnSpc>
                <a:spcPct val="110000"/>
              </a:lnSpc>
            </a:pPr>
            <a:r>
              <a:rPr lang="en-US" dirty="0" smtClean="0">
                <a:solidFill>
                  <a:srgbClr val="008000"/>
                </a:solidFill>
                <a:latin typeface="Avenir Light"/>
                <a:cs typeface="Avenir Light"/>
              </a:rPr>
              <a:t>The challenge: </a:t>
            </a:r>
            <a:r>
              <a:rPr lang="en-US" dirty="0">
                <a:latin typeface="Avenir Light"/>
                <a:cs typeface="Avenir Light"/>
              </a:rPr>
              <a:t>In Catalonia there are 44,200 working-age individuals with severe mental illness. The majority of them are </a:t>
            </a:r>
            <a:r>
              <a:rPr lang="en-US" dirty="0" smtClean="0">
                <a:latin typeface="Avenir Light"/>
                <a:cs typeface="Avenir Light"/>
              </a:rPr>
              <a:t>unemployed. </a:t>
            </a:r>
            <a:endParaRPr lang="en-US" dirty="0" smtClean="0">
              <a:solidFill>
                <a:srgbClr val="0000FF"/>
              </a:solidFill>
              <a:latin typeface="Avenir Light"/>
              <a:cs typeface="Avenir Light"/>
            </a:endParaRPr>
          </a:p>
          <a:p>
            <a:pPr>
              <a:lnSpc>
                <a:spcPct val="110000"/>
              </a:lnSpc>
            </a:pPr>
            <a:r>
              <a:rPr lang="en-US" dirty="0" smtClean="0">
                <a:solidFill>
                  <a:srgbClr val="008000"/>
                </a:solidFill>
                <a:latin typeface="Avenir Light"/>
                <a:cs typeface="Avenir Light"/>
              </a:rPr>
              <a:t>Mission: </a:t>
            </a:r>
            <a:r>
              <a:rPr lang="en-US" dirty="0">
                <a:latin typeface="Avenir Light"/>
                <a:cs typeface="Avenir Light"/>
              </a:rPr>
              <a:t>Create meaningful jobs for individuals with SMI’s so their quality of life can radically improve, through the traditional agriculture values and the connection with </a:t>
            </a:r>
            <a:r>
              <a:rPr lang="en-US" dirty="0" smtClean="0">
                <a:latin typeface="Avenir Light"/>
                <a:cs typeface="Avenir Light"/>
              </a:rPr>
              <a:t>nature.</a:t>
            </a:r>
          </a:p>
        </p:txBody>
      </p:sp>
      <p:pic>
        <p:nvPicPr>
          <p:cNvPr id="7" name="Picture 9"/>
          <p:cNvPicPr>
            <a:picLocks noChangeAspect="1"/>
          </p:cNvPicPr>
          <p:nvPr/>
        </p:nvPicPr>
        <p:blipFill>
          <a:blip r:embed="rId3"/>
          <a:stretch>
            <a:fillRect/>
          </a:stretch>
        </p:blipFill>
        <p:spPr>
          <a:xfrm>
            <a:off x="345501" y="4546385"/>
            <a:ext cx="2824042" cy="2311615"/>
          </a:xfrm>
          <a:prstGeom prst="rect">
            <a:avLst/>
          </a:prstGeom>
        </p:spPr>
      </p:pic>
      <p:pic>
        <p:nvPicPr>
          <p:cNvPr id="9" name="Picture 10"/>
          <p:cNvPicPr>
            <a:picLocks noChangeAspect="1"/>
          </p:cNvPicPr>
          <p:nvPr/>
        </p:nvPicPr>
        <p:blipFill>
          <a:blip r:embed="rId4"/>
          <a:stretch>
            <a:fillRect/>
          </a:stretch>
        </p:blipFill>
        <p:spPr>
          <a:xfrm>
            <a:off x="5583669" y="4666067"/>
            <a:ext cx="2890565" cy="1923540"/>
          </a:xfrm>
          <a:prstGeom prst="rect">
            <a:avLst/>
          </a:prstGeom>
        </p:spPr>
      </p:pic>
      <p:pic>
        <p:nvPicPr>
          <p:cNvPr id="10" name="Picture 11"/>
          <p:cNvPicPr>
            <a:picLocks noChangeAspect="1"/>
          </p:cNvPicPr>
          <p:nvPr/>
        </p:nvPicPr>
        <p:blipFill>
          <a:blip r:embed="rId5"/>
          <a:stretch>
            <a:fillRect/>
          </a:stretch>
        </p:blipFill>
        <p:spPr>
          <a:xfrm>
            <a:off x="3340379" y="4666067"/>
            <a:ext cx="2032000" cy="2032000"/>
          </a:xfrm>
          <a:prstGeom prst="rect">
            <a:avLst/>
          </a:prstGeom>
        </p:spPr>
      </p:pic>
    </p:spTree>
    <p:extLst>
      <p:ext uri="{BB962C8B-B14F-4D97-AF65-F5344CB8AC3E}">
        <p14:creationId xmlns:p14="http://schemas.microsoft.com/office/powerpoint/2010/main" val="276999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15943045"/>
              </p:ext>
            </p:extLst>
          </p:nvPr>
        </p:nvGraphicFramePr>
        <p:xfrm>
          <a:off x="413969" y="2051634"/>
          <a:ext cx="8203139" cy="4299266"/>
        </p:xfrm>
        <a:graphic>
          <a:graphicData uri="http://schemas.openxmlformats.org/drawingml/2006/table">
            <a:tbl>
              <a:tblPr firstRow="1" bandRow="1">
                <a:tableStyleId>{616DA210-FB5B-4158-B5E0-FEB733F419BA}</a:tableStyleId>
              </a:tblPr>
              <a:tblGrid>
                <a:gridCol w="3904031"/>
                <a:gridCol w="1314753"/>
                <a:gridCol w="1713241"/>
                <a:gridCol w="1271114"/>
              </a:tblGrid>
              <a:tr h="356041">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2000" b="0" kern="1200" noProof="0" smtClean="0">
                          <a:solidFill>
                            <a:srgbClr val="008000"/>
                          </a:solidFill>
                          <a:latin typeface="Avenir Light"/>
                          <a:ea typeface="+mn-ea"/>
                          <a:cs typeface="Avenir Light"/>
                        </a:rPr>
                        <a:t>Economic</a:t>
                      </a:r>
                      <a:r>
                        <a:rPr lang="en-US" sz="2000" b="0" noProof="0" smtClean="0">
                          <a:solidFill>
                            <a:srgbClr val="008000"/>
                          </a:solidFill>
                          <a:latin typeface="Avenir Light"/>
                          <a:cs typeface="Avenir Light"/>
                        </a:rPr>
                        <a:t> </a:t>
                      </a:r>
                      <a:r>
                        <a:rPr lang="en-US" sz="2000" b="0" kern="1200" noProof="0" smtClean="0">
                          <a:solidFill>
                            <a:srgbClr val="008000"/>
                          </a:solidFill>
                          <a:latin typeface="Avenir Light"/>
                          <a:ea typeface="+mn-ea"/>
                          <a:cs typeface="Avenir Light"/>
                        </a:rPr>
                        <a:t>Impac</a:t>
                      </a:r>
                      <a:r>
                        <a:rPr lang="en-US" sz="2000" b="0" kern="1200" baseline="0" noProof="0" smtClean="0">
                          <a:solidFill>
                            <a:srgbClr val="008000"/>
                          </a:solidFill>
                          <a:latin typeface="Avenir Light"/>
                          <a:ea typeface="+mn-ea"/>
                          <a:cs typeface="Avenir Light"/>
                        </a:rPr>
                        <a:t>t</a:t>
                      </a:r>
                      <a:endParaRPr lang="en-US" sz="2000" b="0" noProof="0" smtClean="0">
                        <a:solidFill>
                          <a:srgbClr val="008000"/>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i="0" noProof="0" dirty="0" smtClean="0">
                          <a:solidFill>
                            <a:srgbClr val="008000"/>
                          </a:solidFill>
                          <a:latin typeface="Avenir Light"/>
                          <a:cs typeface="Avenir Light"/>
                        </a:rPr>
                        <a:t>2012</a:t>
                      </a:r>
                      <a:endParaRPr lang="en-US" sz="2000" b="0" i="0" noProof="0" dirty="0">
                        <a:solidFill>
                          <a:srgbClr val="008000"/>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i="0" noProof="0" smtClean="0">
                          <a:solidFill>
                            <a:srgbClr val="008000"/>
                          </a:solidFill>
                          <a:latin typeface="Avenir Light"/>
                          <a:cs typeface="Avenir Light"/>
                        </a:rPr>
                        <a:t>2013</a:t>
                      </a:r>
                      <a:endParaRPr lang="en-US" sz="2000" b="0" i="0" noProof="0">
                        <a:solidFill>
                          <a:srgbClr val="008000"/>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i="0" noProof="0" smtClean="0">
                          <a:solidFill>
                            <a:srgbClr val="008000"/>
                          </a:solidFill>
                          <a:latin typeface="Avenir Light"/>
                          <a:cs typeface="Avenir Light"/>
                        </a:rPr>
                        <a:t>2014</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640873">
                <a:tc>
                  <a:txBody>
                    <a:bodyPr/>
                    <a:lstStyle/>
                    <a:p>
                      <a:pPr>
                        <a:lnSpc>
                          <a:spcPct val="120000"/>
                        </a:lnSpc>
                      </a:pPr>
                      <a:r>
                        <a:rPr lang="en-US" sz="2000" b="0" noProof="0" dirty="0" smtClean="0">
                          <a:solidFill>
                            <a:schemeClr val="tx1"/>
                          </a:solidFill>
                          <a:latin typeface="Avenir Light"/>
                          <a:cs typeface="Avenir Light"/>
                        </a:rPr>
                        <a:t>Total turnover</a:t>
                      </a:r>
                      <a:r>
                        <a:rPr lang="en-US" sz="2000" b="0" baseline="0" noProof="0" dirty="0" smtClean="0">
                          <a:solidFill>
                            <a:schemeClr val="tx1"/>
                          </a:solidFill>
                          <a:latin typeface="Avenir Light"/>
                          <a:cs typeface="Avenir Light"/>
                        </a:rPr>
                        <a:t> (€) </a:t>
                      </a:r>
                      <a:endParaRPr lang="en-US" sz="2000" b="0" noProof="0" dirty="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kern="1200" noProof="0" smtClean="0">
                          <a:solidFill>
                            <a:schemeClr val="tx1"/>
                          </a:solidFill>
                          <a:latin typeface="Courier New"/>
                          <a:ea typeface="+mn-ea"/>
                          <a:cs typeface="Courier New"/>
                        </a:rPr>
                        <a:t>66,022</a:t>
                      </a:r>
                      <a:endParaRPr lang="en-US" sz="2000" b="0" kern="1200" noProof="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noProof="0" smtClean="0">
                          <a:latin typeface="Courier New"/>
                          <a:cs typeface="Courier New"/>
                        </a:rPr>
                        <a:t>279,970</a:t>
                      </a:r>
                      <a:endParaRPr lang="en-US" sz="2000" b="0" kern="1200" noProof="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kern="1200" noProof="0" smtClean="0">
                          <a:solidFill>
                            <a:schemeClr val="tx1"/>
                          </a:solidFill>
                          <a:latin typeface="Courier New"/>
                          <a:ea typeface="+mn-ea"/>
                          <a:cs typeface="Courier New"/>
                        </a:rPr>
                        <a:t>480,000</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640873">
                <a:tc>
                  <a:txBody>
                    <a:bodyPr/>
                    <a:lstStyle/>
                    <a:p>
                      <a:pPr>
                        <a:lnSpc>
                          <a:spcPct val="120000"/>
                        </a:lnSpc>
                      </a:pPr>
                      <a:r>
                        <a:rPr lang="en-US" sz="2000" b="0" noProof="0" smtClean="0">
                          <a:solidFill>
                            <a:schemeClr val="tx1"/>
                          </a:solidFill>
                          <a:latin typeface="Avenir Light"/>
                          <a:cs typeface="Avenir Light"/>
                        </a:rPr>
                        <a:t>Profit (€)</a:t>
                      </a:r>
                      <a:endParaRPr lang="en-US" sz="2000" b="0" noProof="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algn="ctr" defTabSz="457200" rtl="0" eaLnBrk="1" latinLnBrk="0" hangingPunct="1">
                        <a:lnSpc>
                          <a:spcPct val="120000"/>
                        </a:lnSpc>
                      </a:pPr>
                      <a:r>
                        <a:rPr lang="en-US" sz="2000" b="0" kern="1200" noProof="0" smtClean="0">
                          <a:solidFill>
                            <a:schemeClr val="tx1"/>
                          </a:solidFill>
                          <a:latin typeface="Courier New"/>
                          <a:ea typeface="+mn-ea"/>
                          <a:cs typeface="Courier New"/>
                        </a:rPr>
                        <a:t>-21.321</a:t>
                      </a:r>
                      <a:endParaRPr lang="en-US" sz="2000" b="0" kern="1200" noProof="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algn="ctr" defTabSz="457200" rtl="0" eaLnBrk="1" latinLnBrk="0" hangingPunct="1">
                        <a:lnSpc>
                          <a:spcPct val="120000"/>
                        </a:lnSpc>
                      </a:pPr>
                      <a:r>
                        <a:rPr lang="en-US" sz="2000" b="0" noProof="0" smtClean="0">
                          <a:latin typeface="Courier New"/>
                          <a:cs typeface="Courier New"/>
                        </a:rPr>
                        <a:t>-63,377 </a:t>
                      </a:r>
                      <a:endParaRPr lang="en-US" sz="2000" b="0" kern="1200" noProof="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noProof="0" smtClean="0">
                          <a:solidFill>
                            <a:schemeClr val="tx1"/>
                          </a:solidFill>
                          <a:latin typeface="Courier New"/>
                          <a:cs typeface="Courier New"/>
                        </a:rPr>
                        <a:t>75,000</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356041">
                <a:tc gridSpan="4">
                  <a:txBody>
                    <a:bodyPr/>
                    <a:lstStyle/>
                    <a:p>
                      <a:pPr algn="l">
                        <a:lnSpc>
                          <a:spcPct val="120000"/>
                        </a:lnSpc>
                      </a:pPr>
                      <a:r>
                        <a:rPr lang="en-US" sz="2000" b="0" noProof="0" smtClean="0">
                          <a:solidFill>
                            <a:srgbClr val="008000"/>
                          </a:solidFill>
                          <a:latin typeface="Avenir Light"/>
                          <a:cs typeface="Avenir Light"/>
                        </a:rPr>
                        <a:t>Social Impact </a:t>
                      </a:r>
                      <a:endParaRPr lang="en-US" sz="2000" b="0" noProof="0">
                        <a:solidFill>
                          <a:srgbClr val="008000"/>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640873">
                <a:tc>
                  <a:txBody>
                    <a:bodyPr/>
                    <a:lstStyle/>
                    <a:p>
                      <a:pPr>
                        <a:lnSpc>
                          <a:spcPct val="120000"/>
                        </a:lnSpc>
                      </a:pPr>
                      <a:r>
                        <a:rPr lang="en-US" sz="2000" b="0" noProof="0" dirty="0" smtClean="0">
                          <a:solidFill>
                            <a:schemeClr val="tx1"/>
                          </a:solidFill>
                          <a:latin typeface="Avenir Light"/>
                          <a:cs typeface="Avenir Light"/>
                        </a:rPr>
                        <a:t>#</a:t>
                      </a:r>
                      <a:r>
                        <a:rPr lang="en-US" sz="2000" b="0" baseline="0" noProof="0" dirty="0" smtClean="0">
                          <a:solidFill>
                            <a:schemeClr val="tx1"/>
                          </a:solidFill>
                          <a:latin typeface="Avenir Light"/>
                          <a:cs typeface="Avenir Light"/>
                        </a:rPr>
                        <a:t> Employees  (#</a:t>
                      </a:r>
                      <a:r>
                        <a:rPr lang="en-US" sz="2000" b="0" baseline="0" noProof="0" dirty="0" err="1" smtClean="0">
                          <a:solidFill>
                            <a:schemeClr val="tx1"/>
                          </a:solidFill>
                          <a:latin typeface="Avenir Light"/>
                          <a:cs typeface="Avenir Light"/>
                        </a:rPr>
                        <a:t>labour</a:t>
                      </a:r>
                      <a:r>
                        <a:rPr lang="en-US" sz="2000" b="0" baseline="0" noProof="0" dirty="0" smtClean="0">
                          <a:solidFill>
                            <a:schemeClr val="tx1"/>
                          </a:solidFill>
                          <a:latin typeface="Avenir Light"/>
                          <a:cs typeface="Avenir Light"/>
                        </a:rPr>
                        <a:t> insertion) </a:t>
                      </a:r>
                      <a:endParaRPr lang="en-US" sz="2000" b="0" noProof="0" dirty="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20000"/>
                        </a:lnSpc>
                        <a:spcBef>
                          <a:spcPts val="0"/>
                        </a:spcBef>
                        <a:spcAft>
                          <a:spcPts val="0"/>
                        </a:spcAft>
                        <a:buClrTx/>
                        <a:buSzTx/>
                        <a:buFontTx/>
                        <a:buNone/>
                        <a:tabLst/>
                        <a:defRPr/>
                      </a:pPr>
                      <a:r>
                        <a:rPr lang="en-US" sz="2000" b="0" noProof="0" dirty="0" smtClean="0">
                          <a:solidFill>
                            <a:schemeClr val="tx1"/>
                          </a:solidFill>
                          <a:latin typeface="Courier New"/>
                          <a:cs typeface="Courier New"/>
                        </a:rPr>
                        <a:t>13 </a:t>
                      </a:r>
                    </a:p>
                    <a:p>
                      <a:pPr marL="0" marR="0" indent="0" algn="ctr" defTabSz="457200" rtl="0" eaLnBrk="1" fontAlgn="auto" latinLnBrk="0" hangingPunct="1">
                        <a:lnSpc>
                          <a:spcPct val="120000"/>
                        </a:lnSpc>
                        <a:spcBef>
                          <a:spcPts val="0"/>
                        </a:spcBef>
                        <a:spcAft>
                          <a:spcPts val="0"/>
                        </a:spcAft>
                        <a:buClrTx/>
                        <a:buSzTx/>
                        <a:buFontTx/>
                        <a:buNone/>
                        <a:tabLst/>
                        <a:defRPr/>
                      </a:pPr>
                      <a:r>
                        <a:rPr lang="en-US" sz="2000" b="0" noProof="0" dirty="0" smtClean="0">
                          <a:solidFill>
                            <a:schemeClr val="tx1"/>
                          </a:solidFill>
                          <a:latin typeface="Courier New"/>
                          <a:cs typeface="Courier New"/>
                        </a:rPr>
                        <a:t>(10)</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20000"/>
                        </a:lnSpc>
                        <a:spcBef>
                          <a:spcPts val="0"/>
                        </a:spcBef>
                        <a:spcAft>
                          <a:spcPts val="0"/>
                        </a:spcAft>
                        <a:buClrTx/>
                        <a:buSzTx/>
                        <a:buFontTx/>
                        <a:buNone/>
                        <a:tabLst/>
                        <a:defRPr/>
                      </a:pPr>
                      <a:r>
                        <a:rPr lang="en-US" sz="2000" b="0" noProof="0" dirty="0" smtClean="0">
                          <a:solidFill>
                            <a:schemeClr val="tx1"/>
                          </a:solidFill>
                          <a:latin typeface="Courier New"/>
                          <a:cs typeface="Courier New"/>
                        </a:rPr>
                        <a:t>16 </a:t>
                      </a:r>
                    </a:p>
                    <a:p>
                      <a:pPr marL="0" marR="0" indent="0" algn="ctr" defTabSz="457200" rtl="0" eaLnBrk="1" fontAlgn="auto" latinLnBrk="0" hangingPunct="1">
                        <a:lnSpc>
                          <a:spcPct val="120000"/>
                        </a:lnSpc>
                        <a:spcBef>
                          <a:spcPts val="0"/>
                        </a:spcBef>
                        <a:spcAft>
                          <a:spcPts val="0"/>
                        </a:spcAft>
                        <a:buClrTx/>
                        <a:buSzTx/>
                        <a:buFontTx/>
                        <a:buNone/>
                        <a:tabLst/>
                        <a:defRPr/>
                      </a:pPr>
                      <a:r>
                        <a:rPr lang="en-US" sz="2000" b="0" noProof="0" dirty="0" smtClean="0">
                          <a:solidFill>
                            <a:schemeClr val="tx1"/>
                          </a:solidFill>
                          <a:latin typeface="Courier New"/>
                          <a:cs typeface="Courier New"/>
                        </a:rPr>
                        <a:t>(13)</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20000"/>
                        </a:lnSpc>
                        <a:spcBef>
                          <a:spcPts val="0"/>
                        </a:spcBef>
                        <a:spcAft>
                          <a:spcPts val="0"/>
                        </a:spcAft>
                        <a:buClrTx/>
                        <a:buSzTx/>
                        <a:buFontTx/>
                        <a:buNone/>
                        <a:tabLst/>
                        <a:defRPr/>
                      </a:pPr>
                      <a:r>
                        <a:rPr lang="en-US" sz="2000" b="0" kern="1200" noProof="0" smtClean="0">
                          <a:solidFill>
                            <a:schemeClr val="tx1"/>
                          </a:solidFill>
                          <a:latin typeface="Courier New"/>
                          <a:ea typeface="+mn-ea"/>
                          <a:cs typeface="Courier New"/>
                        </a:rPr>
                        <a:t>17 </a:t>
                      </a:r>
                    </a:p>
                    <a:p>
                      <a:pPr marL="0" marR="0" indent="0" algn="ctr" defTabSz="457200" rtl="0" eaLnBrk="1" fontAlgn="auto" latinLnBrk="0" hangingPunct="1">
                        <a:lnSpc>
                          <a:spcPct val="120000"/>
                        </a:lnSpc>
                        <a:spcBef>
                          <a:spcPts val="0"/>
                        </a:spcBef>
                        <a:spcAft>
                          <a:spcPts val="0"/>
                        </a:spcAft>
                        <a:buClrTx/>
                        <a:buSzTx/>
                        <a:buFontTx/>
                        <a:buNone/>
                        <a:tabLst/>
                        <a:defRPr/>
                      </a:pPr>
                      <a:r>
                        <a:rPr lang="en-US" sz="2000" b="0" kern="1200" noProof="0" smtClean="0">
                          <a:solidFill>
                            <a:schemeClr val="tx1"/>
                          </a:solidFill>
                          <a:latin typeface="Courier New"/>
                          <a:ea typeface="+mn-ea"/>
                          <a:cs typeface="Courier New"/>
                        </a:rPr>
                        <a:t>(14) </a:t>
                      </a:r>
                      <a:endParaRPr lang="en-US" sz="2000" b="0" kern="1200" noProof="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356041">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2000" b="0" noProof="0" smtClean="0">
                          <a:solidFill>
                            <a:schemeClr val="tx1"/>
                          </a:solidFill>
                          <a:latin typeface="Avenir Light"/>
                          <a:cs typeface="Avenir Light"/>
                        </a:rPr>
                        <a:t>#</a:t>
                      </a:r>
                      <a:r>
                        <a:rPr lang="en-US" sz="2000" b="0" baseline="0" noProof="0" smtClean="0">
                          <a:solidFill>
                            <a:schemeClr val="tx1"/>
                          </a:solidFill>
                          <a:latin typeface="Avenir Light"/>
                          <a:cs typeface="Avenir Light"/>
                        </a:rPr>
                        <a:t> Beneficiaries </a:t>
                      </a:r>
                      <a:endParaRPr lang="en-US" sz="2000" b="0" noProof="0" smtClean="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kern="1200" noProof="0" smtClean="0">
                          <a:solidFill>
                            <a:schemeClr val="tx1"/>
                          </a:solidFill>
                          <a:latin typeface="Courier New"/>
                          <a:ea typeface="+mn-ea"/>
                          <a:cs typeface="Courier New"/>
                        </a:rPr>
                        <a:t>10</a:t>
                      </a:r>
                      <a:endParaRPr lang="en-US" sz="2000" b="0" kern="1200" noProof="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kern="1200" noProof="0" smtClean="0">
                          <a:solidFill>
                            <a:schemeClr val="tx1"/>
                          </a:solidFill>
                          <a:latin typeface="Courier New"/>
                          <a:ea typeface="+mn-ea"/>
                          <a:cs typeface="Courier New"/>
                        </a:rPr>
                        <a:t>13</a:t>
                      </a:r>
                      <a:endParaRPr lang="en-US" sz="2000" b="0" kern="1200" noProof="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r>
                        <a:rPr lang="en-US" sz="2000" b="0" noProof="0" smtClean="0">
                          <a:latin typeface="Courier New"/>
                          <a:cs typeface="Courier New"/>
                        </a:rPr>
                        <a:t>13</a:t>
                      </a:r>
                      <a:endParaRPr lang="en-US" sz="2000" b="0" noProof="0">
                        <a:latin typeface="Courier New"/>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640873">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2000" b="0" noProof="0" smtClean="0">
                          <a:solidFill>
                            <a:schemeClr val="tx1"/>
                          </a:solidFill>
                          <a:latin typeface="Avenir Light"/>
                          <a:cs typeface="Avenir Light"/>
                        </a:rPr>
                        <a:t>Tn</a:t>
                      </a:r>
                      <a:r>
                        <a:rPr lang="en-US" sz="2000" b="0" baseline="0" noProof="0" smtClean="0">
                          <a:solidFill>
                            <a:schemeClr val="tx1"/>
                          </a:solidFill>
                          <a:latin typeface="Avenir Light"/>
                          <a:cs typeface="Avenir Light"/>
                        </a:rPr>
                        <a:t> of ecologic products commercialized </a:t>
                      </a:r>
                      <a:endParaRPr lang="en-US" sz="2000" b="0" noProof="0" smtClean="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noProof="0" smtClean="0">
                          <a:solidFill>
                            <a:schemeClr val="tx1"/>
                          </a:solidFill>
                          <a:latin typeface="Courier New"/>
                          <a:cs typeface="Courier New"/>
                        </a:rPr>
                        <a:t>56</a:t>
                      </a:r>
                      <a:endParaRPr lang="en-US" sz="2000" b="0" noProof="0">
                        <a:solidFill>
                          <a:schemeClr val="tx1"/>
                        </a:solidFill>
                        <a:latin typeface="Courier New"/>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kern="1200" noProof="0" smtClean="0">
                          <a:solidFill>
                            <a:schemeClr val="tx1"/>
                          </a:solidFill>
                          <a:latin typeface="Courier New"/>
                          <a:ea typeface="+mn-ea"/>
                          <a:cs typeface="Courier New"/>
                        </a:rPr>
                        <a:t>71</a:t>
                      </a:r>
                      <a:endParaRPr lang="en-US" sz="2000" b="0" kern="1200" noProof="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kern="1200" noProof="0" dirty="0" smtClean="0">
                          <a:solidFill>
                            <a:schemeClr val="tx1"/>
                          </a:solidFill>
                          <a:latin typeface="Courier New"/>
                          <a:ea typeface="+mn-ea"/>
                          <a:cs typeface="Courier New"/>
                        </a:rPr>
                        <a:t>150</a:t>
                      </a:r>
                      <a:endParaRPr lang="en-US" sz="2000" b="0" kern="1200" noProof="0" dirty="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bl>
          </a:graphicData>
        </a:graphic>
      </p:graphicFrame>
      <p:pic>
        <p:nvPicPr>
          <p:cNvPr id="4" name="Imagen 3"/>
          <p:cNvPicPr>
            <a:picLocks noChangeAspect="1"/>
          </p:cNvPicPr>
          <p:nvPr/>
        </p:nvPicPr>
        <p:blipFill rotWithShape="1">
          <a:blip r:embed="rId3"/>
          <a:srcRect t="14111" b="22555"/>
          <a:stretch/>
        </p:blipFill>
        <p:spPr>
          <a:xfrm>
            <a:off x="413969" y="130759"/>
            <a:ext cx="1999031" cy="1266053"/>
          </a:xfrm>
          <a:prstGeom prst="rect">
            <a:avLst/>
          </a:prstGeom>
        </p:spPr>
      </p:pic>
      <p:sp>
        <p:nvSpPr>
          <p:cNvPr id="6" name="Rectángulo 5"/>
          <p:cNvSpPr/>
          <p:nvPr/>
        </p:nvSpPr>
        <p:spPr>
          <a:xfrm>
            <a:off x="3444874" y="782798"/>
            <a:ext cx="5172234" cy="951030"/>
          </a:xfrm>
          <a:prstGeom prst="rect">
            <a:avLst/>
          </a:prstGeom>
          <a:solidFill>
            <a:srgbClr val="008000"/>
          </a:solidFill>
          <a:ln w="19050" cmpd="sng">
            <a:solidFill>
              <a:srgbClr val="0000FF"/>
            </a:solidFill>
          </a:ln>
        </p:spPr>
        <p:txBody>
          <a:bodyPr wrap="square">
            <a:spAutoFit/>
          </a:bodyPr>
          <a:lstStyle/>
          <a:p>
            <a:pPr algn="r">
              <a:lnSpc>
                <a:spcPct val="110000"/>
              </a:lnSpc>
            </a:pPr>
            <a:r>
              <a:rPr lang="en-US" b="1" u="sng" dirty="0" smtClean="0">
                <a:solidFill>
                  <a:schemeClr val="bg1"/>
                </a:solidFill>
                <a:latin typeface="Avenir Light"/>
                <a:cs typeface="Avenir Light"/>
              </a:rPr>
              <a:t>Invested? </a:t>
            </a:r>
            <a:r>
              <a:rPr lang="en-US" b="1" u="sng" dirty="0">
                <a:solidFill>
                  <a:schemeClr val="bg1"/>
                </a:solidFill>
                <a:latin typeface="Avenir Light"/>
                <a:cs typeface="Avenir Light"/>
              </a:rPr>
              <a:t>Yes </a:t>
            </a:r>
          </a:p>
          <a:p>
            <a:pPr algn="r"/>
            <a:r>
              <a:rPr lang="en-US" dirty="0">
                <a:solidFill>
                  <a:schemeClr val="bg1"/>
                </a:solidFill>
                <a:latin typeface="Avenir Light"/>
                <a:cs typeface="Avenir Light"/>
              </a:rPr>
              <a:t>Year of investment: 2013</a:t>
            </a:r>
          </a:p>
          <a:p>
            <a:pPr algn="r"/>
            <a:r>
              <a:rPr lang="en-US" dirty="0">
                <a:solidFill>
                  <a:schemeClr val="bg1"/>
                </a:solidFill>
                <a:latin typeface="Avenir Light"/>
                <a:cs typeface="Avenir Light"/>
              </a:rPr>
              <a:t>Total invested by MSI SL: </a:t>
            </a:r>
            <a:r>
              <a:rPr lang="en-US" dirty="0" smtClean="0">
                <a:solidFill>
                  <a:schemeClr val="bg1"/>
                </a:solidFill>
                <a:latin typeface="Avenir Light"/>
                <a:cs typeface="Avenir Light"/>
              </a:rPr>
              <a:t>90,726 </a:t>
            </a:r>
            <a:r>
              <a:rPr lang="en-US" dirty="0">
                <a:solidFill>
                  <a:schemeClr val="bg1"/>
                </a:solidFill>
                <a:latin typeface="Avenir Light"/>
                <a:cs typeface="Avenir Light"/>
              </a:rPr>
              <a:t>€ through debt </a:t>
            </a:r>
          </a:p>
        </p:txBody>
      </p:sp>
    </p:spTree>
    <p:extLst>
      <p:ext uri="{BB962C8B-B14F-4D97-AF65-F5344CB8AC3E}">
        <p14:creationId xmlns:p14="http://schemas.microsoft.com/office/powerpoint/2010/main" val="23878802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20514" y="156001"/>
            <a:ext cx="3756345" cy="461665"/>
          </a:xfrm>
          <a:prstGeom prst="rect">
            <a:avLst/>
          </a:prstGeom>
        </p:spPr>
        <p:txBody>
          <a:bodyPr wrap="square">
            <a:spAutoFit/>
          </a:bodyPr>
          <a:lstStyle/>
          <a:p>
            <a:r>
              <a:rPr lang="en-US" sz="2400" b="1" u="sng" dirty="0" smtClean="0">
                <a:solidFill>
                  <a:srgbClr val="660066"/>
                </a:solidFill>
                <a:latin typeface="Avenir Light"/>
                <a:cs typeface="Avenir Light"/>
              </a:rPr>
              <a:t>Example of Group </a:t>
            </a:r>
            <a:r>
              <a:rPr lang="en-US" sz="2400" b="1" u="sng" dirty="0">
                <a:solidFill>
                  <a:srgbClr val="660066"/>
                </a:solidFill>
                <a:latin typeface="Avenir Light"/>
                <a:cs typeface="Avenir Light"/>
              </a:rPr>
              <a:t>3</a:t>
            </a:r>
            <a:endParaRPr lang="en-US" sz="2400" b="1" u="sng" dirty="0" smtClean="0">
              <a:solidFill>
                <a:srgbClr val="660066"/>
              </a:solidFill>
              <a:latin typeface="Avenir Light"/>
              <a:cs typeface="Avenir Light"/>
            </a:endParaRPr>
          </a:p>
        </p:txBody>
      </p:sp>
      <p:sp>
        <p:nvSpPr>
          <p:cNvPr id="3" name="Rectángulo 2"/>
          <p:cNvSpPr/>
          <p:nvPr/>
        </p:nvSpPr>
        <p:spPr>
          <a:xfrm>
            <a:off x="320513" y="773327"/>
            <a:ext cx="8337391" cy="4048801"/>
          </a:xfrm>
          <a:prstGeom prst="rect">
            <a:avLst/>
          </a:prstGeom>
          <a:ln w="12700" cmpd="sng">
            <a:solidFill>
              <a:srgbClr val="0000FF"/>
            </a:solidFill>
          </a:ln>
        </p:spPr>
        <p:txBody>
          <a:bodyPr wrap="square">
            <a:spAutoFit/>
          </a:bodyPr>
          <a:lstStyle/>
          <a:p>
            <a:pPr>
              <a:lnSpc>
                <a:spcPct val="110000"/>
              </a:lnSpc>
            </a:pPr>
            <a:r>
              <a:rPr lang="en-US" dirty="0" smtClean="0">
                <a:solidFill>
                  <a:srgbClr val="660066"/>
                </a:solidFill>
                <a:latin typeface="Avenir Light"/>
                <a:cs typeface="Avenir Light"/>
              </a:rPr>
              <a:t>BATEC MOBILITY </a:t>
            </a:r>
          </a:p>
          <a:p>
            <a:pPr>
              <a:lnSpc>
                <a:spcPct val="110000"/>
              </a:lnSpc>
            </a:pPr>
            <a:r>
              <a:rPr lang="en-US" dirty="0">
                <a:latin typeface="Avenir Light"/>
                <a:cs typeface="Avenir Light"/>
                <a:hlinkClick r:id="rId2"/>
              </a:rPr>
              <a:t>www.batec-mobility.com</a:t>
            </a:r>
            <a:r>
              <a:rPr lang="en-US" dirty="0">
                <a:latin typeface="Avenir Light"/>
                <a:cs typeface="Avenir Light"/>
              </a:rPr>
              <a:t> </a:t>
            </a:r>
            <a:endParaRPr lang="en-US" dirty="0" smtClean="0">
              <a:latin typeface="Avenir Light"/>
              <a:cs typeface="Avenir Light"/>
            </a:endParaRPr>
          </a:p>
          <a:p>
            <a:pPr>
              <a:lnSpc>
                <a:spcPct val="110000"/>
              </a:lnSpc>
            </a:pPr>
            <a:endParaRPr lang="en-US" dirty="0">
              <a:solidFill>
                <a:srgbClr val="0000FF"/>
              </a:solidFill>
              <a:latin typeface="Avenir Light"/>
              <a:cs typeface="Avenir Light"/>
            </a:endParaRPr>
          </a:p>
          <a:p>
            <a:pPr>
              <a:lnSpc>
                <a:spcPct val="110000"/>
              </a:lnSpc>
            </a:pPr>
            <a:r>
              <a:rPr lang="en-US" dirty="0" smtClean="0">
                <a:solidFill>
                  <a:srgbClr val="660066"/>
                </a:solidFill>
                <a:latin typeface="Avenir Light"/>
                <a:cs typeface="Avenir Light"/>
              </a:rPr>
              <a:t>Origins: </a:t>
            </a:r>
            <a:r>
              <a:rPr lang="en-US" dirty="0">
                <a:latin typeface="Avenir Light"/>
                <a:cs typeface="Avenir Light"/>
              </a:rPr>
              <a:t>The origin is </a:t>
            </a:r>
            <a:r>
              <a:rPr lang="en-US" dirty="0" smtClean="0">
                <a:latin typeface="Avenir Light"/>
                <a:cs typeface="Avenir Light"/>
              </a:rPr>
              <a:t>linked </a:t>
            </a:r>
            <a:r>
              <a:rPr lang="en-US" dirty="0">
                <a:latin typeface="Avenir Light"/>
                <a:cs typeface="Avenir Light"/>
              </a:rPr>
              <a:t>to the personal story of Pau Bach, the quadriplegic who founded </a:t>
            </a:r>
            <a:r>
              <a:rPr lang="en-US" dirty="0" smtClean="0">
                <a:latin typeface="Avenir Light"/>
                <a:cs typeface="Avenir Light"/>
              </a:rPr>
              <a:t>the company in </a:t>
            </a:r>
            <a:r>
              <a:rPr lang="en-US" dirty="0">
                <a:latin typeface="Avenir Light"/>
                <a:cs typeface="Avenir Light"/>
              </a:rPr>
              <a:t>2006 to bring the mobility solutions he was designing to other people with physical disabilities. </a:t>
            </a:r>
            <a:endParaRPr lang="en-US" dirty="0" smtClean="0">
              <a:solidFill>
                <a:srgbClr val="000000"/>
              </a:solidFill>
              <a:latin typeface="Avenir Light"/>
              <a:cs typeface="Avenir Light"/>
            </a:endParaRPr>
          </a:p>
          <a:p>
            <a:pPr>
              <a:lnSpc>
                <a:spcPct val="110000"/>
              </a:lnSpc>
            </a:pPr>
            <a:r>
              <a:rPr lang="en-US" dirty="0">
                <a:solidFill>
                  <a:srgbClr val="660066"/>
                </a:solidFill>
                <a:latin typeface="Avenir Light"/>
                <a:cs typeface="Avenir Light"/>
              </a:rPr>
              <a:t>Focus: </a:t>
            </a:r>
            <a:r>
              <a:rPr lang="en-US" dirty="0" smtClean="0">
                <a:solidFill>
                  <a:srgbClr val="000000"/>
                </a:solidFill>
                <a:latin typeface="Avenir Light"/>
                <a:cs typeface="Avenir Light"/>
              </a:rPr>
              <a:t>Dependent Assistance, healthy life, mobility. </a:t>
            </a:r>
            <a:endParaRPr lang="en-US" dirty="0">
              <a:solidFill>
                <a:srgbClr val="000000"/>
              </a:solidFill>
              <a:latin typeface="Avenir Light"/>
              <a:cs typeface="Avenir Light"/>
            </a:endParaRPr>
          </a:p>
          <a:p>
            <a:pPr algn="just">
              <a:lnSpc>
                <a:spcPct val="110000"/>
              </a:lnSpc>
            </a:pPr>
            <a:r>
              <a:rPr lang="en-US" dirty="0" smtClean="0">
                <a:solidFill>
                  <a:srgbClr val="660066"/>
                </a:solidFill>
                <a:latin typeface="Avenir Light"/>
                <a:cs typeface="Avenir Light"/>
              </a:rPr>
              <a:t>The challenge: </a:t>
            </a:r>
            <a:r>
              <a:rPr lang="en-US" dirty="0">
                <a:latin typeface="Avenir Light"/>
                <a:cs typeface="Avenir Light"/>
              </a:rPr>
              <a:t>In Spain there are 1.2 million people with physical disabilities or reduced mobility. There </a:t>
            </a:r>
            <a:r>
              <a:rPr lang="en-US" dirty="0" smtClean="0">
                <a:latin typeface="Avenir Light"/>
                <a:cs typeface="Avenir Light"/>
              </a:rPr>
              <a:t>are not </a:t>
            </a:r>
            <a:r>
              <a:rPr lang="en-US" dirty="0">
                <a:latin typeface="Avenir Light"/>
                <a:cs typeface="Avenir Light"/>
              </a:rPr>
              <a:t>innovative products that </a:t>
            </a:r>
            <a:r>
              <a:rPr lang="en-US" dirty="0" smtClean="0">
                <a:latin typeface="Avenir Light"/>
                <a:cs typeface="Avenir Light"/>
              </a:rPr>
              <a:t>can help </a:t>
            </a:r>
            <a:r>
              <a:rPr lang="en-US" dirty="0">
                <a:latin typeface="Avenir Light"/>
                <a:cs typeface="Avenir Light"/>
              </a:rPr>
              <a:t>them improve their </a:t>
            </a:r>
            <a:r>
              <a:rPr lang="en-US" dirty="0" smtClean="0">
                <a:latin typeface="Avenir Light"/>
                <a:cs typeface="Avenir Light"/>
              </a:rPr>
              <a:t>mobility. </a:t>
            </a:r>
            <a:r>
              <a:rPr lang="en-US" dirty="0" err="1" smtClean="0">
                <a:latin typeface="Avenir Light"/>
                <a:cs typeface="Avenir Light"/>
              </a:rPr>
              <a:t>Batec</a:t>
            </a:r>
            <a:r>
              <a:rPr lang="en-US" dirty="0" smtClean="0">
                <a:latin typeface="Avenir Light"/>
                <a:cs typeface="Avenir Light"/>
              </a:rPr>
              <a:t> takes up the challenge and designs, manufactures and sells attractive </a:t>
            </a:r>
            <a:r>
              <a:rPr lang="en-US" dirty="0">
                <a:latin typeface="Avenir Light"/>
                <a:cs typeface="Avenir Light"/>
              </a:rPr>
              <a:t>and high quality products (called </a:t>
            </a:r>
            <a:r>
              <a:rPr lang="en-US" dirty="0" err="1">
                <a:latin typeface="Avenir Light"/>
                <a:cs typeface="Avenir Light"/>
              </a:rPr>
              <a:t>Batec</a:t>
            </a:r>
            <a:r>
              <a:rPr lang="en-US" dirty="0">
                <a:latin typeface="Avenir Light"/>
                <a:cs typeface="Avenir Light"/>
              </a:rPr>
              <a:t> </a:t>
            </a:r>
            <a:r>
              <a:rPr lang="en-US" dirty="0" err="1" smtClean="0">
                <a:latin typeface="Avenir Light"/>
                <a:cs typeface="Avenir Light"/>
              </a:rPr>
              <a:t>Handbikes</a:t>
            </a:r>
            <a:r>
              <a:rPr lang="en-US" dirty="0" smtClean="0">
                <a:latin typeface="Avenir Light"/>
                <a:cs typeface="Avenir Light"/>
              </a:rPr>
              <a:t>). </a:t>
            </a:r>
            <a:endParaRPr lang="en-US" dirty="0" smtClean="0">
              <a:solidFill>
                <a:srgbClr val="0000FF"/>
              </a:solidFill>
              <a:latin typeface="Avenir Light"/>
              <a:cs typeface="Avenir Light"/>
            </a:endParaRPr>
          </a:p>
          <a:p>
            <a:pPr>
              <a:lnSpc>
                <a:spcPct val="110000"/>
              </a:lnSpc>
            </a:pPr>
            <a:r>
              <a:rPr lang="en-US" dirty="0" smtClean="0">
                <a:solidFill>
                  <a:srgbClr val="660066"/>
                </a:solidFill>
                <a:latin typeface="Avenir Light"/>
                <a:cs typeface="Avenir Light"/>
              </a:rPr>
              <a:t>Mission:  </a:t>
            </a:r>
            <a:r>
              <a:rPr lang="en-US" dirty="0" smtClean="0">
                <a:latin typeface="Avenir Light"/>
                <a:cs typeface="Avenir Light"/>
              </a:rPr>
              <a:t>Radically improve the mobility of disabled people with the aim </a:t>
            </a:r>
            <a:r>
              <a:rPr lang="en-US" dirty="0">
                <a:latin typeface="Avenir Light"/>
                <a:cs typeface="Avenir Light"/>
              </a:rPr>
              <a:t>to match </a:t>
            </a:r>
            <a:r>
              <a:rPr lang="en-US" dirty="0" smtClean="0">
                <a:latin typeface="Avenir Light"/>
                <a:cs typeface="Avenir Light"/>
              </a:rPr>
              <a:t>their mobility with </a:t>
            </a:r>
            <a:r>
              <a:rPr lang="en-US" dirty="0">
                <a:latin typeface="Avenir Light"/>
                <a:cs typeface="Avenir Light"/>
              </a:rPr>
              <a:t>that of people without disabilities. </a:t>
            </a:r>
          </a:p>
        </p:txBody>
      </p:sp>
      <p:pic>
        <p:nvPicPr>
          <p:cNvPr id="6" name="Imagen 3" descr="Captura de pantalla 2014-07-24 a les 23.24.57.png"/>
          <p:cNvPicPr>
            <a:picLocks noChangeAspect="1"/>
          </p:cNvPicPr>
          <p:nvPr/>
        </p:nvPicPr>
        <p:blipFill rotWithShape="1">
          <a:blip r:embed="rId3">
            <a:extLst>
              <a:ext uri="{28A0092B-C50C-407E-A947-70E740481C1C}">
                <a14:useLocalDpi xmlns:a14="http://schemas.microsoft.com/office/drawing/2010/main" val="0"/>
              </a:ext>
            </a:extLst>
          </a:blip>
          <a:srcRect l="19305" t="22480" r="19722" b="42935"/>
          <a:stretch/>
        </p:blipFill>
        <p:spPr>
          <a:xfrm>
            <a:off x="876140" y="5100848"/>
            <a:ext cx="4827136" cy="1539406"/>
          </a:xfrm>
          <a:prstGeom prst="rect">
            <a:avLst/>
          </a:prstGeom>
        </p:spPr>
      </p:pic>
      <p:pic>
        <p:nvPicPr>
          <p:cNvPr id="7" name="Picture 6"/>
          <p:cNvPicPr>
            <a:picLocks noChangeAspect="1"/>
          </p:cNvPicPr>
          <p:nvPr/>
        </p:nvPicPr>
        <p:blipFill>
          <a:blip r:embed="rId4"/>
          <a:stretch>
            <a:fillRect/>
          </a:stretch>
        </p:blipFill>
        <p:spPr>
          <a:xfrm>
            <a:off x="6406670" y="5111727"/>
            <a:ext cx="2251234" cy="1528527"/>
          </a:xfrm>
          <a:prstGeom prst="rect">
            <a:avLst/>
          </a:prstGeom>
        </p:spPr>
      </p:pic>
    </p:spTree>
    <p:extLst>
      <p:ext uri="{BB962C8B-B14F-4D97-AF65-F5344CB8AC3E}">
        <p14:creationId xmlns:p14="http://schemas.microsoft.com/office/powerpoint/2010/main" val="331386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a 10"/>
          <p:cNvGraphicFramePr/>
          <p:nvPr>
            <p:extLst>
              <p:ext uri="{D42A27DB-BD31-4B8C-83A1-F6EECF244321}">
                <p14:modId xmlns:p14="http://schemas.microsoft.com/office/powerpoint/2010/main" val="1301462074"/>
              </p:ext>
            </p:extLst>
          </p:nvPr>
        </p:nvGraphicFramePr>
        <p:xfrm>
          <a:off x="111125" y="1285875"/>
          <a:ext cx="8905875" cy="1746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p:cNvPicPr>
            <a:picLocks noChangeAspect="1"/>
          </p:cNvPicPr>
          <p:nvPr/>
        </p:nvPicPr>
        <p:blipFill>
          <a:blip r:embed="rId7"/>
          <a:stretch>
            <a:fillRect/>
          </a:stretch>
        </p:blipFill>
        <p:spPr>
          <a:xfrm>
            <a:off x="197931" y="207299"/>
            <a:ext cx="6501319" cy="808701"/>
          </a:xfrm>
          <a:prstGeom prst="rect">
            <a:avLst/>
          </a:prstGeom>
        </p:spPr>
      </p:pic>
      <p:sp>
        <p:nvSpPr>
          <p:cNvPr id="13" name="CuadroTexto 12"/>
          <p:cNvSpPr txBox="1"/>
          <p:nvPr/>
        </p:nvSpPr>
        <p:spPr>
          <a:xfrm>
            <a:off x="6524625" y="3619500"/>
            <a:ext cx="1857375" cy="369332"/>
          </a:xfrm>
          <a:prstGeom prst="rect">
            <a:avLst/>
          </a:prstGeom>
          <a:noFill/>
        </p:spPr>
        <p:txBody>
          <a:bodyPr wrap="square" rtlCol="0">
            <a:spAutoFit/>
          </a:bodyPr>
          <a:lstStyle/>
          <a:p>
            <a:endParaRPr lang="es-ES" dirty="0"/>
          </a:p>
        </p:txBody>
      </p:sp>
      <p:sp>
        <p:nvSpPr>
          <p:cNvPr id="14" name="Rectángulo 13"/>
          <p:cNvSpPr/>
          <p:nvPr/>
        </p:nvSpPr>
        <p:spPr>
          <a:xfrm>
            <a:off x="5635625" y="3667126"/>
            <a:ext cx="3381375" cy="830997"/>
          </a:xfrm>
          <a:prstGeom prst="rect">
            <a:avLst/>
          </a:prstGeom>
          <a:ln w="12700" cmpd="sng">
            <a:solidFill>
              <a:srgbClr val="0000FF"/>
            </a:solidFill>
          </a:ln>
        </p:spPr>
        <p:txBody>
          <a:bodyPr wrap="square">
            <a:spAutoFit/>
          </a:bodyPr>
          <a:lstStyle/>
          <a:p>
            <a:r>
              <a:rPr lang="en-US" sz="1600" b="1" dirty="0" smtClean="0">
                <a:latin typeface="Avenir Light"/>
                <a:cs typeface="Avenir Light"/>
              </a:rPr>
              <a:t>Why is that some Momentum social </a:t>
            </a:r>
            <a:r>
              <a:rPr lang="en-US" sz="1600" b="1" dirty="0">
                <a:latin typeface="Avenir Light"/>
                <a:cs typeface="Avenir Light"/>
              </a:rPr>
              <a:t>e</a:t>
            </a:r>
            <a:r>
              <a:rPr lang="en-US" sz="1600" b="1" dirty="0" smtClean="0">
                <a:latin typeface="Avenir Light"/>
                <a:cs typeface="Avenir Light"/>
              </a:rPr>
              <a:t>nterprises receive financing from MSI SL and others no? </a:t>
            </a:r>
          </a:p>
        </p:txBody>
      </p:sp>
      <p:sp>
        <p:nvSpPr>
          <p:cNvPr id="15" name="Flecha a la derecha con bandas 14"/>
          <p:cNvSpPr/>
          <p:nvPr/>
        </p:nvSpPr>
        <p:spPr>
          <a:xfrm rot="16200000">
            <a:off x="8080376" y="2985144"/>
            <a:ext cx="857251" cy="506710"/>
          </a:xfrm>
          <a:prstGeom prst="stripedRightArrow">
            <a:avLst>
              <a:gd name="adj1" fmla="val 31202"/>
              <a:gd name="adj2" fmla="val 81330"/>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3366FF"/>
              </a:solidFill>
            </a:endParaRPr>
          </a:p>
        </p:txBody>
      </p:sp>
      <p:sp>
        <p:nvSpPr>
          <p:cNvPr id="16" name="CuadroTexto 15"/>
          <p:cNvSpPr txBox="1"/>
          <p:nvPr/>
        </p:nvSpPr>
        <p:spPr>
          <a:xfrm>
            <a:off x="111124" y="3667126"/>
            <a:ext cx="5286376" cy="3046988"/>
          </a:xfrm>
          <a:prstGeom prst="rect">
            <a:avLst/>
          </a:prstGeom>
          <a:noFill/>
          <a:ln w="12700" cmpd="sng">
            <a:solidFill>
              <a:srgbClr val="0000FF"/>
            </a:solidFill>
          </a:ln>
        </p:spPr>
        <p:txBody>
          <a:bodyPr wrap="square" rtlCol="0">
            <a:spAutoFit/>
          </a:bodyPr>
          <a:lstStyle/>
          <a:p>
            <a:r>
              <a:rPr lang="en-US" sz="1600" dirty="0" smtClean="0">
                <a:solidFill>
                  <a:srgbClr val="0000FF"/>
                </a:solidFill>
                <a:latin typeface="Avenir Light"/>
                <a:cs typeface="Avenir Light"/>
              </a:rPr>
              <a:t>Who are Momentum candidates? </a:t>
            </a:r>
          </a:p>
          <a:p>
            <a:r>
              <a:rPr lang="en-US" sz="1600" dirty="0" smtClean="0">
                <a:latin typeface="Avenir Light"/>
                <a:cs typeface="Avenir Light"/>
              </a:rPr>
              <a:t>More than 100 applications each edition  and only 10 are finally accepted to participate. </a:t>
            </a:r>
          </a:p>
          <a:p>
            <a:endParaRPr lang="en-US" sz="1600" dirty="0" smtClean="0">
              <a:latin typeface="Avenir Light"/>
              <a:cs typeface="Avenir Light"/>
            </a:endParaRPr>
          </a:p>
          <a:p>
            <a:pPr marL="285750" indent="-285750">
              <a:buFont typeface="Arial"/>
              <a:buChar char="•"/>
            </a:pPr>
            <a:r>
              <a:rPr lang="en-US" sz="1600" dirty="0" smtClean="0">
                <a:latin typeface="Avenir Light"/>
                <a:cs typeface="Avenir Light"/>
              </a:rPr>
              <a:t>A team</a:t>
            </a:r>
            <a:r>
              <a:rPr lang="en-US" sz="1600" dirty="0">
                <a:latin typeface="Avenir Light"/>
                <a:cs typeface="Avenir Light"/>
              </a:rPr>
              <a:t> </a:t>
            </a:r>
            <a:r>
              <a:rPr lang="en-US" sz="1600" dirty="0" smtClean="0">
                <a:latin typeface="Avenir Light"/>
                <a:cs typeface="Avenir Light"/>
              </a:rPr>
              <a:t>(&gt;1 leader). Strong leadership</a:t>
            </a:r>
          </a:p>
          <a:p>
            <a:pPr marL="285750" indent="-285750">
              <a:buFont typeface="Arial"/>
              <a:buChar char="•"/>
            </a:pPr>
            <a:r>
              <a:rPr lang="en-US" sz="1600" dirty="0" smtClean="0">
                <a:latin typeface="Avenir Light"/>
                <a:cs typeface="Avenir Light"/>
              </a:rPr>
              <a:t>Significant and priority social impact. </a:t>
            </a:r>
          </a:p>
          <a:p>
            <a:pPr marL="285750" indent="-285750">
              <a:buFont typeface="Arial"/>
              <a:buChar char="•"/>
            </a:pPr>
            <a:r>
              <a:rPr lang="en-US" sz="1600" dirty="0" smtClean="0">
                <a:latin typeface="Avenir Light"/>
                <a:cs typeface="Avenir Light"/>
              </a:rPr>
              <a:t>Innovation</a:t>
            </a:r>
          </a:p>
          <a:p>
            <a:pPr marL="285750" indent="-285750">
              <a:buFont typeface="Arial"/>
              <a:buChar char="•"/>
            </a:pPr>
            <a:r>
              <a:rPr lang="en-US" sz="1600" dirty="0" smtClean="0">
                <a:latin typeface="Avenir Light"/>
                <a:cs typeface="Avenir Light"/>
              </a:rPr>
              <a:t>&gt;. 2/3 years of operation </a:t>
            </a:r>
          </a:p>
          <a:p>
            <a:pPr marL="285750" indent="-285750">
              <a:buFont typeface="Arial"/>
              <a:buChar char="•"/>
            </a:pPr>
            <a:r>
              <a:rPr lang="en-US" sz="1600" dirty="0">
                <a:latin typeface="Avenir Light"/>
                <a:cs typeface="Avenir Light"/>
              </a:rPr>
              <a:t>&gt;</a:t>
            </a:r>
            <a:r>
              <a:rPr lang="en-US" sz="1600" dirty="0" smtClean="0">
                <a:latin typeface="Avenir Light"/>
                <a:cs typeface="Avenir Light"/>
              </a:rPr>
              <a:t> 100.000€ revenue. </a:t>
            </a:r>
          </a:p>
          <a:p>
            <a:pPr marL="285750" indent="-285750">
              <a:buFont typeface="Arial"/>
              <a:buChar char="•"/>
            </a:pPr>
            <a:r>
              <a:rPr lang="en-US" sz="1600" dirty="0" smtClean="0">
                <a:latin typeface="Avenir Light"/>
                <a:cs typeface="Avenir Light"/>
              </a:rPr>
              <a:t>&lt; 50% revenues from grants/donations. </a:t>
            </a:r>
          </a:p>
          <a:p>
            <a:pPr marL="285750" indent="-285750">
              <a:buFont typeface="Arial"/>
              <a:buChar char="•"/>
            </a:pPr>
            <a:r>
              <a:rPr lang="en-US" sz="1600" dirty="0" smtClean="0">
                <a:latin typeface="Avenir Light"/>
                <a:cs typeface="Avenir Light"/>
              </a:rPr>
              <a:t>High potential to scale + replicate.</a:t>
            </a:r>
          </a:p>
          <a:p>
            <a:pPr marL="285750" indent="-285750">
              <a:buFont typeface="Arial"/>
              <a:buChar char="•"/>
            </a:pPr>
            <a:r>
              <a:rPr lang="en-US" sz="1600" dirty="0" smtClean="0">
                <a:latin typeface="Avenir Light"/>
                <a:cs typeface="Avenir Light"/>
              </a:rPr>
              <a:t>Impact in Spain.</a:t>
            </a:r>
          </a:p>
        </p:txBody>
      </p:sp>
      <p:sp>
        <p:nvSpPr>
          <p:cNvPr id="17" name="Flecha a la derecha con bandas 16"/>
          <p:cNvSpPr/>
          <p:nvPr/>
        </p:nvSpPr>
        <p:spPr>
          <a:xfrm rot="16200000">
            <a:off x="327024" y="2778770"/>
            <a:ext cx="857251" cy="506710"/>
          </a:xfrm>
          <a:prstGeom prst="stripedRightArrow">
            <a:avLst>
              <a:gd name="adj1" fmla="val 31202"/>
              <a:gd name="adj2" fmla="val 81330"/>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3366FF"/>
              </a:solidFill>
            </a:endParaRPr>
          </a:p>
        </p:txBody>
      </p:sp>
    </p:spTree>
    <p:extLst>
      <p:ext uri="{BB962C8B-B14F-4D97-AF65-F5344CB8AC3E}">
        <p14:creationId xmlns:p14="http://schemas.microsoft.com/office/powerpoint/2010/main" val="21791233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946611625"/>
              </p:ext>
            </p:extLst>
          </p:nvPr>
        </p:nvGraphicFramePr>
        <p:xfrm>
          <a:off x="223469" y="2452268"/>
          <a:ext cx="8724151" cy="3871595"/>
        </p:xfrm>
        <a:graphic>
          <a:graphicData uri="http://schemas.openxmlformats.org/drawingml/2006/table">
            <a:tbl>
              <a:tblPr firstRow="1" bandRow="1">
                <a:tableStyleId>{616DA210-FB5B-4158-B5E0-FEB733F419BA}</a:tableStyleId>
              </a:tblPr>
              <a:tblGrid>
                <a:gridCol w="3982105"/>
                <a:gridCol w="1517455"/>
                <a:gridCol w="1596489"/>
                <a:gridCol w="1628102"/>
              </a:tblGrid>
              <a:tr h="266116">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2000" b="0" kern="1200" noProof="0" dirty="0" smtClean="0">
                          <a:solidFill>
                            <a:srgbClr val="660066"/>
                          </a:solidFill>
                          <a:latin typeface="Avenir Light"/>
                          <a:ea typeface="+mn-ea"/>
                          <a:cs typeface="Avenir Light"/>
                        </a:rPr>
                        <a:t>Economic</a:t>
                      </a:r>
                      <a:r>
                        <a:rPr lang="en-US" sz="2000" b="0" noProof="0" dirty="0" smtClean="0">
                          <a:solidFill>
                            <a:srgbClr val="660066"/>
                          </a:solidFill>
                          <a:latin typeface="Avenir Light"/>
                          <a:cs typeface="Avenir Light"/>
                        </a:rPr>
                        <a:t> </a:t>
                      </a:r>
                      <a:r>
                        <a:rPr lang="en-US" sz="2000" b="0" kern="1200" noProof="0" dirty="0" smtClean="0">
                          <a:solidFill>
                            <a:srgbClr val="660066"/>
                          </a:solidFill>
                          <a:latin typeface="Avenir Light"/>
                          <a:ea typeface="+mn-ea"/>
                          <a:cs typeface="Avenir Light"/>
                        </a:rPr>
                        <a:t>Impac</a:t>
                      </a:r>
                      <a:r>
                        <a:rPr lang="en-US" sz="2000" b="0" kern="1200" baseline="0" noProof="0" dirty="0" smtClean="0">
                          <a:solidFill>
                            <a:srgbClr val="660066"/>
                          </a:solidFill>
                          <a:latin typeface="Avenir Light"/>
                          <a:ea typeface="+mn-ea"/>
                          <a:cs typeface="Avenir Light"/>
                        </a:rPr>
                        <a:t>t</a:t>
                      </a:r>
                      <a:endParaRPr lang="en-US" sz="2000" b="0" noProof="0" dirty="0" smtClean="0">
                        <a:solidFill>
                          <a:srgbClr val="660066"/>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i="0" noProof="0" dirty="0" smtClean="0">
                          <a:solidFill>
                            <a:srgbClr val="660066"/>
                          </a:solidFill>
                          <a:latin typeface="Avenir Light"/>
                          <a:cs typeface="Avenir Light"/>
                        </a:rPr>
                        <a:t>2012</a:t>
                      </a:r>
                      <a:endParaRPr lang="en-US" sz="2000" b="0" i="0" noProof="0" dirty="0">
                        <a:solidFill>
                          <a:srgbClr val="660066"/>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i="0" noProof="0" dirty="0" smtClean="0">
                          <a:solidFill>
                            <a:srgbClr val="660066"/>
                          </a:solidFill>
                          <a:latin typeface="Avenir Light"/>
                          <a:cs typeface="Avenir Light"/>
                        </a:rPr>
                        <a:t>2013</a:t>
                      </a:r>
                      <a:endParaRPr lang="en-US" sz="2000" b="0" i="0" noProof="0" dirty="0">
                        <a:solidFill>
                          <a:srgbClr val="660066"/>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i="0" noProof="0" dirty="0" smtClean="0">
                          <a:solidFill>
                            <a:srgbClr val="660066"/>
                          </a:solidFill>
                          <a:latin typeface="Avenir Light"/>
                          <a:cs typeface="Avenir Light"/>
                        </a:rPr>
                        <a:t>2014</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518795">
                <a:tc>
                  <a:txBody>
                    <a:bodyPr/>
                    <a:lstStyle/>
                    <a:p>
                      <a:pPr>
                        <a:lnSpc>
                          <a:spcPct val="120000"/>
                        </a:lnSpc>
                      </a:pPr>
                      <a:r>
                        <a:rPr lang="en-US" sz="2000" b="0" noProof="0" dirty="0" smtClean="0">
                          <a:solidFill>
                            <a:schemeClr val="tx1"/>
                          </a:solidFill>
                          <a:latin typeface="Avenir Light"/>
                          <a:cs typeface="Avenir Light"/>
                        </a:rPr>
                        <a:t>Total turnover</a:t>
                      </a:r>
                      <a:r>
                        <a:rPr lang="en-US" sz="2000" b="0" baseline="0" noProof="0" dirty="0" smtClean="0">
                          <a:solidFill>
                            <a:schemeClr val="tx1"/>
                          </a:solidFill>
                          <a:latin typeface="Avenir Light"/>
                          <a:cs typeface="Avenir Light"/>
                        </a:rPr>
                        <a:t> (€) </a:t>
                      </a:r>
                      <a:endParaRPr lang="en-US" sz="2000" b="0" noProof="0" dirty="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noProof="0" dirty="0" smtClean="0">
                          <a:solidFill>
                            <a:schemeClr val="tx1"/>
                          </a:solidFill>
                          <a:latin typeface="Courier New"/>
                          <a:cs typeface="Courier New"/>
                        </a:rPr>
                        <a:t>605.305</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noProof="0" smtClean="0">
                          <a:solidFill>
                            <a:schemeClr val="tx1"/>
                          </a:solidFill>
                          <a:latin typeface="Courier New"/>
                          <a:cs typeface="Courier New"/>
                        </a:rPr>
                        <a:t>1.009.544</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kern="1200" noProof="0" dirty="0" smtClean="0">
                          <a:solidFill>
                            <a:schemeClr val="tx1"/>
                          </a:solidFill>
                          <a:latin typeface="Courier New"/>
                          <a:ea typeface="+mn-ea"/>
                          <a:cs typeface="Courier New"/>
                        </a:rPr>
                        <a:t>1.801.691</a:t>
                      </a:r>
                      <a:endParaRPr lang="en-US" sz="2000" kern="1200" noProof="0" dirty="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412750">
                <a:tc>
                  <a:txBody>
                    <a:bodyPr/>
                    <a:lstStyle/>
                    <a:p>
                      <a:pPr>
                        <a:lnSpc>
                          <a:spcPct val="120000"/>
                        </a:lnSpc>
                      </a:pPr>
                      <a:r>
                        <a:rPr lang="en-US" sz="2000" b="0" noProof="0" dirty="0" smtClean="0">
                          <a:solidFill>
                            <a:schemeClr val="tx1"/>
                          </a:solidFill>
                          <a:latin typeface="Avenir Light"/>
                          <a:cs typeface="Avenir Light"/>
                        </a:rPr>
                        <a:t>Profit (€)</a:t>
                      </a:r>
                      <a:endParaRPr lang="en-US" sz="2000" b="0" noProof="0" dirty="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algn="ctr" defTabSz="457200" rtl="0" eaLnBrk="1" latinLnBrk="0" hangingPunct="1"/>
                      <a:r>
                        <a:rPr lang="en-US" sz="2000" b="0" kern="1200" noProof="0" dirty="0" smtClean="0">
                          <a:solidFill>
                            <a:schemeClr val="tx1"/>
                          </a:solidFill>
                          <a:latin typeface="Courier New"/>
                          <a:ea typeface="+mn-ea"/>
                          <a:cs typeface="Courier New"/>
                        </a:rPr>
                        <a:t>-</a:t>
                      </a:r>
                      <a:r>
                        <a:rPr lang="en-US" sz="2000" b="0" kern="1200" baseline="0" noProof="0" dirty="0" smtClean="0">
                          <a:solidFill>
                            <a:schemeClr val="tx1"/>
                          </a:solidFill>
                          <a:latin typeface="Courier New"/>
                          <a:ea typeface="+mn-ea"/>
                          <a:cs typeface="Courier New"/>
                        </a:rPr>
                        <a:t> </a:t>
                      </a:r>
                      <a:r>
                        <a:rPr lang="en-US" sz="2000" b="0" kern="1200" noProof="0" dirty="0" smtClean="0">
                          <a:solidFill>
                            <a:schemeClr val="tx1"/>
                          </a:solidFill>
                          <a:latin typeface="Courier New"/>
                          <a:ea typeface="+mn-ea"/>
                          <a:cs typeface="Courier New"/>
                        </a:rPr>
                        <a:t>49.288</a:t>
                      </a:r>
                      <a:endParaRPr lang="en-US" sz="2000" b="0" kern="1200" noProof="0" dirty="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algn="ctr" defTabSz="457200" rtl="0" eaLnBrk="1" latinLnBrk="0" hangingPunct="1"/>
                      <a:r>
                        <a:rPr lang="en-US" sz="2000" b="0" kern="1200" noProof="0" smtClean="0">
                          <a:solidFill>
                            <a:schemeClr val="tx1"/>
                          </a:solidFill>
                          <a:latin typeface="Courier New"/>
                          <a:ea typeface="+mn-ea"/>
                          <a:cs typeface="Courier New"/>
                        </a:rPr>
                        <a:t>-147.112</a:t>
                      </a:r>
                      <a:endParaRPr lang="en-US" sz="2000" b="0" kern="1200" noProof="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r>
                        <a:rPr lang="en-US" sz="2000" b="0" noProof="0" dirty="0" smtClean="0">
                          <a:solidFill>
                            <a:schemeClr val="tx1"/>
                          </a:solidFill>
                          <a:latin typeface="Courier New"/>
                          <a:cs typeface="Courier New"/>
                        </a:rPr>
                        <a:t>106.023</a:t>
                      </a:r>
                      <a:endParaRPr lang="en-US" sz="2000" b="0" noProof="0" dirty="0">
                        <a:solidFill>
                          <a:schemeClr val="tx1"/>
                        </a:solidFill>
                        <a:latin typeface="Courier New"/>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412750">
                <a:tc gridSpan="4">
                  <a:txBody>
                    <a:bodyPr/>
                    <a:lstStyle/>
                    <a:p>
                      <a:pPr algn="l">
                        <a:lnSpc>
                          <a:spcPct val="120000"/>
                        </a:lnSpc>
                      </a:pPr>
                      <a:r>
                        <a:rPr lang="en-US" sz="2000" b="0" noProof="0" dirty="0" smtClean="0">
                          <a:solidFill>
                            <a:srgbClr val="660066"/>
                          </a:solidFill>
                          <a:latin typeface="Avenir Light"/>
                          <a:cs typeface="Avenir Light"/>
                        </a:rPr>
                        <a:t>Social Impact </a:t>
                      </a:r>
                      <a:endParaRPr lang="en-US" sz="2000" b="0" noProof="0" dirty="0">
                        <a:solidFill>
                          <a:srgbClr val="660066"/>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12750">
                <a:tc>
                  <a:txBody>
                    <a:bodyPr/>
                    <a:lstStyle/>
                    <a:p>
                      <a:pPr>
                        <a:lnSpc>
                          <a:spcPct val="120000"/>
                        </a:lnSpc>
                      </a:pPr>
                      <a:r>
                        <a:rPr lang="en-US" sz="2000" b="0" noProof="0" smtClean="0">
                          <a:solidFill>
                            <a:schemeClr val="tx1"/>
                          </a:solidFill>
                          <a:latin typeface="Avenir Light"/>
                          <a:cs typeface="Avenir Light"/>
                        </a:rPr>
                        <a:t>#</a:t>
                      </a:r>
                      <a:r>
                        <a:rPr lang="en-US" sz="2000" b="0" baseline="0" noProof="0" smtClean="0">
                          <a:solidFill>
                            <a:schemeClr val="tx1"/>
                          </a:solidFill>
                          <a:latin typeface="Avenir Light"/>
                          <a:cs typeface="Avenir Light"/>
                        </a:rPr>
                        <a:t> Employees  (#labour insertion) </a:t>
                      </a:r>
                      <a:endParaRPr lang="en-US" sz="2000" b="0" noProof="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r>
                        <a:rPr lang="en-US" sz="2000" b="0" kern="1200" noProof="0" dirty="0" smtClean="0">
                          <a:solidFill>
                            <a:schemeClr val="tx1"/>
                          </a:solidFill>
                          <a:latin typeface="Courier New"/>
                          <a:ea typeface="+mn-ea"/>
                          <a:cs typeface="Courier New"/>
                        </a:rPr>
                        <a:t>11 </a:t>
                      </a:r>
                    </a:p>
                    <a:p>
                      <a:pPr algn="ctr"/>
                      <a:r>
                        <a:rPr lang="en-US" sz="2000" b="0" kern="1200" noProof="0" dirty="0" smtClean="0">
                          <a:solidFill>
                            <a:schemeClr val="tx1"/>
                          </a:solidFill>
                          <a:latin typeface="Courier New"/>
                          <a:ea typeface="+mn-ea"/>
                          <a:cs typeface="Courier New"/>
                        </a:rPr>
                        <a:t>(7) </a:t>
                      </a:r>
                      <a:endParaRPr lang="en-US" sz="2000" b="0" kern="1200" noProof="0" dirty="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r>
                        <a:rPr lang="en-US" sz="2000" b="0" kern="1200" noProof="0" dirty="0" smtClean="0">
                          <a:solidFill>
                            <a:schemeClr val="tx1"/>
                          </a:solidFill>
                          <a:latin typeface="Courier New"/>
                          <a:ea typeface="+mn-ea"/>
                          <a:cs typeface="Courier New"/>
                        </a:rPr>
                        <a:t>20 </a:t>
                      </a:r>
                    </a:p>
                    <a:p>
                      <a:pPr algn="ctr"/>
                      <a:r>
                        <a:rPr lang="en-US" sz="2000" b="0" kern="1200" noProof="0" dirty="0" smtClean="0">
                          <a:solidFill>
                            <a:schemeClr val="tx1"/>
                          </a:solidFill>
                          <a:latin typeface="Courier New"/>
                          <a:ea typeface="+mn-ea"/>
                          <a:cs typeface="Courier New"/>
                        </a:rPr>
                        <a:t>(12) </a:t>
                      </a:r>
                      <a:endParaRPr lang="en-US" sz="2000" b="0" kern="1200" noProof="0" dirty="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r>
                        <a:rPr lang="en-US" sz="2000" b="0" kern="1200" noProof="0" dirty="0" smtClean="0">
                          <a:solidFill>
                            <a:schemeClr val="tx1"/>
                          </a:solidFill>
                          <a:latin typeface="Courier New"/>
                          <a:ea typeface="+mn-ea"/>
                          <a:cs typeface="Courier New"/>
                        </a:rPr>
                        <a:t>24 </a:t>
                      </a:r>
                    </a:p>
                    <a:p>
                      <a:pPr algn="ctr"/>
                      <a:r>
                        <a:rPr lang="en-US" sz="2000" b="0" kern="1200" noProof="0" dirty="0" smtClean="0">
                          <a:solidFill>
                            <a:schemeClr val="tx1"/>
                          </a:solidFill>
                          <a:latin typeface="Courier New"/>
                          <a:ea typeface="+mn-ea"/>
                          <a:cs typeface="Courier New"/>
                        </a:rPr>
                        <a:t>(11) </a:t>
                      </a:r>
                      <a:endParaRPr lang="en-US" sz="2000" b="0" kern="1200" noProof="0" dirty="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412750">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2000" b="0" noProof="0" dirty="0" smtClean="0">
                          <a:solidFill>
                            <a:schemeClr val="tx1"/>
                          </a:solidFill>
                          <a:latin typeface="Avenir Light"/>
                          <a:cs typeface="Avenir Light"/>
                        </a:rPr>
                        <a:t>#</a:t>
                      </a:r>
                      <a:r>
                        <a:rPr lang="en-US" sz="2000" b="0" baseline="0" noProof="0" dirty="0" smtClean="0">
                          <a:solidFill>
                            <a:schemeClr val="tx1"/>
                          </a:solidFill>
                          <a:latin typeface="Avenir Light"/>
                          <a:cs typeface="Avenir Light"/>
                        </a:rPr>
                        <a:t> Beneficiaries </a:t>
                      </a:r>
                      <a:endParaRPr lang="en-US" sz="2000" b="0" noProof="0" dirty="0" smtClean="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r>
                        <a:rPr lang="en-US" sz="2000" b="0" kern="1200" noProof="0" dirty="0" smtClean="0">
                          <a:solidFill>
                            <a:schemeClr val="tx1"/>
                          </a:solidFill>
                          <a:latin typeface="Courier New"/>
                          <a:ea typeface="+mn-ea"/>
                          <a:cs typeface="Courier New"/>
                        </a:rPr>
                        <a:t>375 </a:t>
                      </a:r>
                      <a:endParaRPr lang="en-US" sz="2000" b="0" kern="1200" noProof="0" dirty="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r>
                        <a:rPr lang="en-US" sz="2000" b="0" kern="1200" noProof="0" smtClean="0">
                          <a:solidFill>
                            <a:schemeClr val="tx1"/>
                          </a:solidFill>
                          <a:latin typeface="Courier New"/>
                          <a:ea typeface="+mn-ea"/>
                          <a:cs typeface="Courier New"/>
                        </a:rPr>
                        <a:t>547</a:t>
                      </a:r>
                      <a:endParaRPr lang="en-US" sz="2000" b="0" kern="1200" noProof="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r>
                        <a:rPr lang="en-US" sz="2000" b="0" kern="1200" noProof="0" dirty="0" smtClean="0">
                          <a:solidFill>
                            <a:schemeClr val="tx1"/>
                          </a:solidFill>
                          <a:latin typeface="Courier New"/>
                          <a:ea typeface="+mn-ea"/>
                          <a:cs typeface="Courier New"/>
                        </a:rPr>
                        <a:t>1041</a:t>
                      </a:r>
                      <a:endParaRPr lang="en-US" sz="2000" b="0" kern="1200" noProof="0" dirty="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412750">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2000" noProof="0" dirty="0" smtClean="0">
                          <a:solidFill>
                            <a:srgbClr val="000000"/>
                          </a:solidFill>
                          <a:latin typeface="Avenir Light"/>
                          <a:cs typeface="Avenir Light"/>
                        </a:rPr>
                        <a:t>% </a:t>
                      </a:r>
                      <a:r>
                        <a:rPr lang="en-US" sz="2000" baseline="0" noProof="0" dirty="0" smtClean="0">
                          <a:solidFill>
                            <a:srgbClr val="000000"/>
                          </a:solidFill>
                          <a:latin typeface="Avenir Light"/>
                          <a:cs typeface="Avenir Light"/>
                        </a:rPr>
                        <a:t>users that are not dependent on a third person any more </a:t>
                      </a:r>
                      <a:endParaRPr lang="en-US" sz="2000" noProof="0" dirty="0" smtClean="0">
                        <a:solidFill>
                          <a:srgbClr val="000000"/>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r>
                        <a:rPr lang="en-US" sz="2000" b="0" noProof="0" dirty="0" smtClean="0">
                          <a:solidFill>
                            <a:schemeClr val="tx1"/>
                          </a:solidFill>
                          <a:latin typeface="Courier New"/>
                          <a:cs typeface="Courier New"/>
                        </a:rPr>
                        <a:t>64%</a:t>
                      </a:r>
                      <a:endParaRPr lang="en-US" sz="2000" b="0" noProof="0" dirty="0">
                        <a:solidFill>
                          <a:schemeClr val="tx1"/>
                        </a:solidFill>
                        <a:latin typeface="Courier New"/>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r>
                        <a:rPr lang="en-US" sz="2000" b="0" kern="1200" noProof="0" dirty="0" smtClean="0">
                          <a:solidFill>
                            <a:schemeClr val="tx1"/>
                          </a:solidFill>
                          <a:latin typeface="Courier New"/>
                          <a:ea typeface="+mn-ea"/>
                          <a:cs typeface="Courier New"/>
                        </a:rPr>
                        <a:t>74%</a:t>
                      </a:r>
                      <a:endParaRPr lang="en-US" sz="2000" b="0" kern="1200" noProof="0" dirty="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r>
                        <a:rPr lang="en-US" sz="2000" b="0" kern="1200" noProof="0" dirty="0" smtClean="0">
                          <a:solidFill>
                            <a:schemeClr val="tx1"/>
                          </a:solidFill>
                          <a:latin typeface="Courier New"/>
                          <a:ea typeface="+mn-ea"/>
                          <a:cs typeface="Courier New"/>
                        </a:rPr>
                        <a:t>75%</a:t>
                      </a:r>
                      <a:endParaRPr lang="en-US" sz="2000" b="0" kern="1200" noProof="0" dirty="0">
                        <a:solidFill>
                          <a:schemeClr val="tx1"/>
                        </a:solidFill>
                        <a:latin typeface="Courier New"/>
                        <a:ea typeface="+mn-ea"/>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bl>
          </a:graphicData>
        </a:graphic>
      </p:graphicFrame>
      <p:pic>
        <p:nvPicPr>
          <p:cNvPr id="2" name="Imagen 1"/>
          <p:cNvPicPr>
            <a:picLocks noChangeAspect="1"/>
          </p:cNvPicPr>
          <p:nvPr/>
        </p:nvPicPr>
        <p:blipFill rotWithShape="1">
          <a:blip r:embed="rId3"/>
          <a:srcRect l="3035" t="6055" r="3115" b="5435"/>
          <a:stretch/>
        </p:blipFill>
        <p:spPr>
          <a:xfrm>
            <a:off x="223469" y="254000"/>
            <a:ext cx="2380031" cy="1154569"/>
          </a:xfrm>
          <a:prstGeom prst="rect">
            <a:avLst/>
          </a:prstGeom>
        </p:spPr>
      </p:pic>
      <p:sp>
        <p:nvSpPr>
          <p:cNvPr id="5" name="Rectángulo 4"/>
          <p:cNvSpPr/>
          <p:nvPr/>
        </p:nvSpPr>
        <p:spPr>
          <a:xfrm>
            <a:off x="3317875" y="794555"/>
            <a:ext cx="5629745" cy="1228028"/>
          </a:xfrm>
          <a:prstGeom prst="rect">
            <a:avLst/>
          </a:prstGeom>
          <a:solidFill>
            <a:srgbClr val="660066"/>
          </a:solidFill>
          <a:ln w="19050" cmpd="sng">
            <a:solidFill>
              <a:srgbClr val="0000FF"/>
            </a:solidFill>
          </a:ln>
        </p:spPr>
        <p:txBody>
          <a:bodyPr wrap="square">
            <a:spAutoFit/>
          </a:bodyPr>
          <a:lstStyle/>
          <a:p>
            <a:pPr algn="r">
              <a:lnSpc>
                <a:spcPct val="110000"/>
              </a:lnSpc>
            </a:pPr>
            <a:r>
              <a:rPr lang="en-US" b="1" u="sng" dirty="0" smtClean="0">
                <a:solidFill>
                  <a:schemeClr val="bg1"/>
                </a:solidFill>
                <a:latin typeface="Avenir Light"/>
                <a:cs typeface="Avenir Light"/>
              </a:rPr>
              <a:t>Invested? Yes</a:t>
            </a:r>
            <a:endParaRPr lang="en-US" b="1" u="sng" dirty="0">
              <a:solidFill>
                <a:schemeClr val="bg1"/>
              </a:solidFill>
              <a:latin typeface="Avenir Light"/>
              <a:cs typeface="Avenir Light"/>
            </a:endParaRPr>
          </a:p>
          <a:p>
            <a:pPr algn="r"/>
            <a:r>
              <a:rPr lang="en-US" dirty="0">
                <a:solidFill>
                  <a:schemeClr val="bg1"/>
                </a:solidFill>
                <a:latin typeface="Avenir Light"/>
                <a:cs typeface="Avenir Light"/>
              </a:rPr>
              <a:t>Year of investment: </a:t>
            </a:r>
            <a:r>
              <a:rPr lang="en-US" dirty="0" smtClean="0">
                <a:solidFill>
                  <a:schemeClr val="bg1"/>
                </a:solidFill>
                <a:latin typeface="Avenir Light"/>
                <a:cs typeface="Avenir Light"/>
              </a:rPr>
              <a:t>2013</a:t>
            </a:r>
            <a:endParaRPr lang="en-US" dirty="0">
              <a:solidFill>
                <a:schemeClr val="bg1"/>
              </a:solidFill>
              <a:latin typeface="Avenir Light"/>
              <a:cs typeface="Avenir Light"/>
            </a:endParaRPr>
          </a:p>
          <a:p>
            <a:pPr algn="r"/>
            <a:r>
              <a:rPr lang="en-US" dirty="0">
                <a:solidFill>
                  <a:schemeClr val="bg1"/>
                </a:solidFill>
                <a:latin typeface="Avenir Light"/>
                <a:cs typeface="Avenir Light"/>
              </a:rPr>
              <a:t>Total invested by MSI SL</a:t>
            </a:r>
            <a:r>
              <a:rPr lang="en-US" dirty="0" smtClean="0">
                <a:solidFill>
                  <a:schemeClr val="bg1"/>
                </a:solidFill>
                <a:latin typeface="Avenir Light"/>
                <a:cs typeface="Avenir Light"/>
              </a:rPr>
              <a:t>:</a:t>
            </a:r>
          </a:p>
          <a:p>
            <a:pPr algn="r"/>
            <a:r>
              <a:rPr lang="en-US" dirty="0">
                <a:solidFill>
                  <a:schemeClr val="bg1"/>
                </a:solidFill>
                <a:latin typeface="Avenir Light"/>
                <a:cs typeface="Avenir Light"/>
              </a:rPr>
              <a:t>450.000 € </a:t>
            </a:r>
            <a:r>
              <a:rPr lang="en-US" dirty="0" smtClean="0">
                <a:solidFill>
                  <a:schemeClr val="bg1"/>
                </a:solidFill>
                <a:latin typeface="Avenir Light"/>
                <a:cs typeface="Avenir Light"/>
              </a:rPr>
              <a:t>(1</a:t>
            </a:r>
            <a:r>
              <a:rPr lang="en-US" baseline="30000" dirty="0" smtClean="0">
                <a:solidFill>
                  <a:schemeClr val="bg1"/>
                </a:solidFill>
                <a:latin typeface="Avenir Light"/>
                <a:cs typeface="Avenir Light"/>
              </a:rPr>
              <a:t>st</a:t>
            </a:r>
            <a:r>
              <a:rPr lang="en-US" dirty="0" smtClean="0">
                <a:solidFill>
                  <a:schemeClr val="bg1"/>
                </a:solidFill>
                <a:latin typeface="Avenir Light"/>
                <a:cs typeface="Avenir Light"/>
              </a:rPr>
              <a:t> round) + 150.000 </a:t>
            </a:r>
            <a:r>
              <a:rPr lang="en-US" dirty="0">
                <a:solidFill>
                  <a:schemeClr val="bg1"/>
                </a:solidFill>
                <a:latin typeface="Avenir Light"/>
                <a:cs typeface="Avenir Light"/>
              </a:rPr>
              <a:t>€ </a:t>
            </a:r>
            <a:r>
              <a:rPr lang="en-US" dirty="0" smtClean="0">
                <a:solidFill>
                  <a:schemeClr val="bg1"/>
                </a:solidFill>
                <a:latin typeface="Avenir Light"/>
                <a:cs typeface="Avenir Light"/>
              </a:rPr>
              <a:t>(2</a:t>
            </a:r>
            <a:r>
              <a:rPr lang="en-US" baseline="30000" dirty="0" smtClean="0">
                <a:solidFill>
                  <a:schemeClr val="bg1"/>
                </a:solidFill>
                <a:latin typeface="Avenir Light"/>
                <a:cs typeface="Avenir Light"/>
              </a:rPr>
              <a:t>nd</a:t>
            </a:r>
            <a:r>
              <a:rPr lang="en-US" dirty="0" smtClean="0">
                <a:solidFill>
                  <a:schemeClr val="bg1"/>
                </a:solidFill>
                <a:latin typeface="Avenir Light"/>
                <a:cs typeface="Avenir Light"/>
              </a:rPr>
              <a:t> round) in equity.  </a:t>
            </a:r>
            <a:endParaRPr lang="en-US" dirty="0">
              <a:solidFill>
                <a:schemeClr val="bg1"/>
              </a:solidFill>
              <a:latin typeface="Avenir Light"/>
              <a:cs typeface="Avenir Light"/>
            </a:endParaRPr>
          </a:p>
        </p:txBody>
      </p:sp>
    </p:spTree>
    <p:extLst>
      <p:ext uri="{BB962C8B-B14F-4D97-AF65-F5344CB8AC3E}">
        <p14:creationId xmlns:p14="http://schemas.microsoft.com/office/powerpoint/2010/main" val="27342598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20514" y="156001"/>
            <a:ext cx="3756345" cy="461665"/>
          </a:xfrm>
          <a:prstGeom prst="rect">
            <a:avLst/>
          </a:prstGeom>
        </p:spPr>
        <p:txBody>
          <a:bodyPr wrap="square">
            <a:spAutoFit/>
          </a:bodyPr>
          <a:lstStyle/>
          <a:p>
            <a:r>
              <a:rPr lang="en-US" sz="2400" b="1" u="sng" dirty="0" smtClean="0">
                <a:solidFill>
                  <a:srgbClr val="FF6600"/>
                </a:solidFill>
                <a:latin typeface="Avenir Light"/>
                <a:cs typeface="Avenir Light"/>
              </a:rPr>
              <a:t>Example of Group 4</a:t>
            </a:r>
          </a:p>
        </p:txBody>
      </p:sp>
      <p:sp>
        <p:nvSpPr>
          <p:cNvPr id="3" name="Rectángulo 2"/>
          <p:cNvSpPr/>
          <p:nvPr/>
        </p:nvSpPr>
        <p:spPr>
          <a:xfrm>
            <a:off x="320514" y="773327"/>
            <a:ext cx="6331111" cy="5470729"/>
          </a:xfrm>
          <a:prstGeom prst="rect">
            <a:avLst/>
          </a:prstGeom>
          <a:ln w="12700" cmpd="sng">
            <a:solidFill>
              <a:srgbClr val="0000FF"/>
            </a:solidFill>
          </a:ln>
        </p:spPr>
        <p:txBody>
          <a:bodyPr wrap="square">
            <a:spAutoFit/>
          </a:bodyPr>
          <a:lstStyle/>
          <a:p>
            <a:pPr>
              <a:lnSpc>
                <a:spcPct val="110000"/>
              </a:lnSpc>
            </a:pPr>
            <a:r>
              <a:rPr lang="en-US" sz="2000" dirty="0" smtClean="0">
                <a:solidFill>
                  <a:srgbClr val="FF6600"/>
                </a:solidFill>
                <a:latin typeface="Avenir Light"/>
                <a:cs typeface="Avenir Light"/>
              </a:rPr>
              <a:t>MASS FACTORY </a:t>
            </a:r>
          </a:p>
          <a:p>
            <a:pPr>
              <a:lnSpc>
                <a:spcPct val="110000"/>
              </a:lnSpc>
            </a:pPr>
            <a:r>
              <a:rPr lang="en-US" dirty="0">
                <a:latin typeface="Avenir Light"/>
                <a:cs typeface="Avenir Light"/>
                <a:hlinkClick r:id="rId2"/>
              </a:rPr>
              <a:t>http://www.appandtown.com</a:t>
            </a:r>
            <a:r>
              <a:rPr lang="en-US" dirty="0" smtClean="0">
                <a:latin typeface="Avenir Light"/>
                <a:cs typeface="Avenir Light"/>
                <a:hlinkClick r:id="rId2"/>
              </a:rPr>
              <a:t>/</a:t>
            </a:r>
            <a:r>
              <a:rPr lang="en-US" dirty="0" smtClean="0">
                <a:latin typeface="Avenir Light"/>
                <a:cs typeface="Avenir Light"/>
              </a:rPr>
              <a:t> </a:t>
            </a:r>
          </a:p>
          <a:p>
            <a:pPr>
              <a:lnSpc>
                <a:spcPct val="110000"/>
              </a:lnSpc>
            </a:pPr>
            <a:endParaRPr lang="en-US" sz="1000" dirty="0">
              <a:solidFill>
                <a:srgbClr val="0000FF"/>
              </a:solidFill>
              <a:latin typeface="Avenir Light"/>
              <a:cs typeface="Avenir Light"/>
            </a:endParaRPr>
          </a:p>
          <a:p>
            <a:pPr>
              <a:lnSpc>
                <a:spcPct val="110000"/>
              </a:lnSpc>
            </a:pPr>
            <a:r>
              <a:rPr lang="en-US" b="1" u="sng" dirty="0" smtClean="0">
                <a:solidFill>
                  <a:srgbClr val="000000"/>
                </a:solidFill>
                <a:latin typeface="Avenir Light"/>
                <a:cs typeface="Avenir Light"/>
              </a:rPr>
              <a:t>An Overview </a:t>
            </a:r>
          </a:p>
          <a:p>
            <a:pPr>
              <a:lnSpc>
                <a:spcPct val="110000"/>
              </a:lnSpc>
            </a:pPr>
            <a:r>
              <a:rPr lang="en-US" dirty="0" smtClean="0">
                <a:solidFill>
                  <a:srgbClr val="FF6600"/>
                </a:solidFill>
                <a:latin typeface="Avenir Light"/>
                <a:cs typeface="Avenir Light"/>
              </a:rPr>
              <a:t>Origins:</a:t>
            </a:r>
            <a:r>
              <a:rPr lang="en-US" dirty="0" smtClean="0">
                <a:solidFill>
                  <a:srgbClr val="FFFF00"/>
                </a:solidFill>
                <a:latin typeface="Avenir Light"/>
                <a:cs typeface="Avenir Light"/>
              </a:rPr>
              <a:t> </a:t>
            </a:r>
            <a:r>
              <a:rPr lang="en-US" dirty="0" smtClean="0">
                <a:latin typeface="Avenir Light"/>
                <a:cs typeface="Avenir Light"/>
              </a:rPr>
              <a:t>high-tech company, spin-off of the “</a:t>
            </a:r>
            <a:r>
              <a:rPr lang="en-US" dirty="0" err="1" smtClean="0">
                <a:latin typeface="Avenir Light"/>
                <a:cs typeface="Avenir Light"/>
              </a:rPr>
              <a:t>Universitat</a:t>
            </a:r>
            <a:r>
              <a:rPr lang="en-US" dirty="0" smtClean="0">
                <a:latin typeface="Avenir Light"/>
                <a:cs typeface="Avenir Light"/>
              </a:rPr>
              <a:t> </a:t>
            </a:r>
            <a:r>
              <a:rPr lang="en-US" dirty="0" err="1" smtClean="0">
                <a:latin typeface="Avenir Light"/>
                <a:cs typeface="Avenir Light"/>
              </a:rPr>
              <a:t>Autònoma</a:t>
            </a:r>
            <a:r>
              <a:rPr lang="en-US" dirty="0" smtClean="0">
                <a:latin typeface="Avenir Light"/>
                <a:cs typeface="Avenir Light"/>
              </a:rPr>
              <a:t> de Barcelona (UAB)”, established in October, 2012 following a final project of eight students led by PhD</a:t>
            </a:r>
            <a:endParaRPr lang="en-US" dirty="0" smtClean="0">
              <a:solidFill>
                <a:srgbClr val="000000"/>
              </a:solidFill>
              <a:latin typeface="Avenir Light"/>
              <a:cs typeface="Avenir Light"/>
            </a:endParaRPr>
          </a:p>
          <a:p>
            <a:pPr>
              <a:lnSpc>
                <a:spcPct val="110000"/>
              </a:lnSpc>
            </a:pPr>
            <a:r>
              <a:rPr lang="en-US" dirty="0" smtClean="0">
                <a:solidFill>
                  <a:srgbClr val="FF6600"/>
                </a:solidFill>
                <a:latin typeface="Avenir Light"/>
                <a:cs typeface="Avenir Light"/>
              </a:rPr>
              <a:t>Focus: </a:t>
            </a:r>
            <a:r>
              <a:rPr lang="en-US" dirty="0" smtClean="0">
                <a:solidFill>
                  <a:srgbClr val="000000"/>
                </a:solidFill>
                <a:latin typeface="Avenir Light"/>
                <a:cs typeface="Avenir Light"/>
              </a:rPr>
              <a:t>High-tech</a:t>
            </a:r>
          </a:p>
          <a:p>
            <a:pPr>
              <a:lnSpc>
                <a:spcPct val="110000"/>
              </a:lnSpc>
            </a:pPr>
            <a:r>
              <a:rPr lang="en-US" dirty="0" smtClean="0">
                <a:solidFill>
                  <a:srgbClr val="FF6600"/>
                </a:solidFill>
                <a:latin typeface="Avenir Light"/>
                <a:cs typeface="Avenir Light"/>
              </a:rPr>
              <a:t>The challenge: </a:t>
            </a:r>
            <a:r>
              <a:rPr lang="en-US" dirty="0" smtClean="0">
                <a:latin typeface="Avenir Light"/>
                <a:cs typeface="Avenir Light"/>
              </a:rPr>
              <a:t>People with cognitive, physical and sensory disabilities find it very difficult to move around big cities. Current mobile applications or other systems are not adapted to them and their autonomy is restricted. </a:t>
            </a:r>
            <a:endParaRPr lang="en-US" dirty="0" smtClean="0">
              <a:solidFill>
                <a:srgbClr val="0000FF"/>
              </a:solidFill>
              <a:latin typeface="Avenir Light"/>
              <a:cs typeface="Avenir Light"/>
            </a:endParaRPr>
          </a:p>
          <a:p>
            <a:pPr>
              <a:lnSpc>
                <a:spcPct val="110000"/>
              </a:lnSpc>
            </a:pPr>
            <a:r>
              <a:rPr lang="en-US" dirty="0" smtClean="0">
                <a:solidFill>
                  <a:srgbClr val="FF6600"/>
                </a:solidFill>
                <a:latin typeface="Avenir Light"/>
                <a:cs typeface="Avenir Light"/>
              </a:rPr>
              <a:t>Mission: </a:t>
            </a:r>
            <a:r>
              <a:rPr lang="en-US" dirty="0" smtClean="0">
                <a:latin typeface="Avenir Light"/>
                <a:cs typeface="Avenir Light"/>
              </a:rPr>
              <a:t>Improve the degree of autonomy, well-being and quality of life of people with cognitive disabilities, and the people around them, through the development of the </a:t>
            </a:r>
            <a:r>
              <a:rPr lang="en-US" dirty="0" err="1" smtClean="0">
                <a:latin typeface="Avenir Light"/>
                <a:cs typeface="Avenir Light"/>
              </a:rPr>
              <a:t>App&amp;Town</a:t>
            </a:r>
            <a:r>
              <a:rPr lang="en-US" dirty="0" smtClean="0">
                <a:latin typeface="Avenir Light"/>
                <a:cs typeface="Avenir Light"/>
              </a:rPr>
              <a:t> </a:t>
            </a:r>
            <a:r>
              <a:rPr lang="en-US" dirty="0" err="1" smtClean="0">
                <a:latin typeface="Avenir Light"/>
                <a:cs typeface="Avenir Light"/>
              </a:rPr>
              <a:t>Compagnon</a:t>
            </a:r>
            <a:r>
              <a:rPr lang="en-US" dirty="0" smtClean="0">
                <a:latin typeface="Avenir Light"/>
                <a:cs typeface="Avenir Light"/>
              </a:rPr>
              <a:t>, a system which allows to calculate Public Transport routes and guide and keep track of people with cognitive disabilities all throughout the trip</a:t>
            </a:r>
          </a:p>
        </p:txBody>
      </p:sp>
      <p:pic>
        <p:nvPicPr>
          <p:cNvPr id="10" name="Imagen 9"/>
          <p:cNvPicPr>
            <a:picLocks noChangeAspect="1"/>
          </p:cNvPicPr>
          <p:nvPr/>
        </p:nvPicPr>
        <p:blipFill>
          <a:blip r:embed="rId3"/>
          <a:stretch>
            <a:fillRect/>
          </a:stretch>
        </p:blipFill>
        <p:spPr>
          <a:xfrm>
            <a:off x="6977786" y="1397000"/>
            <a:ext cx="2021508" cy="4064000"/>
          </a:xfrm>
          <a:prstGeom prst="rect">
            <a:avLst/>
          </a:prstGeom>
        </p:spPr>
      </p:pic>
    </p:spTree>
    <p:extLst>
      <p:ext uri="{BB962C8B-B14F-4D97-AF65-F5344CB8AC3E}">
        <p14:creationId xmlns:p14="http://schemas.microsoft.com/office/powerpoint/2010/main" val="3542096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668435784"/>
              </p:ext>
            </p:extLst>
          </p:nvPr>
        </p:nvGraphicFramePr>
        <p:xfrm>
          <a:off x="413969" y="2484632"/>
          <a:ext cx="8190280" cy="3108960"/>
        </p:xfrm>
        <a:graphic>
          <a:graphicData uri="http://schemas.openxmlformats.org/drawingml/2006/table">
            <a:tbl>
              <a:tblPr firstRow="1" bandRow="1">
                <a:tableStyleId>{616DA210-FB5B-4158-B5E0-FEB733F419BA}</a:tableStyleId>
              </a:tblPr>
              <a:tblGrid>
                <a:gridCol w="3634156"/>
                <a:gridCol w="1507437"/>
                <a:gridCol w="1594059"/>
                <a:gridCol w="1454628"/>
              </a:tblGrid>
              <a:tr h="223563">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2000" b="0" kern="1200" noProof="0" dirty="0" smtClean="0">
                          <a:solidFill>
                            <a:srgbClr val="FF6600"/>
                          </a:solidFill>
                          <a:latin typeface="Avenir Light"/>
                          <a:ea typeface="+mn-ea"/>
                          <a:cs typeface="Avenir Light"/>
                        </a:rPr>
                        <a:t>Economic</a:t>
                      </a:r>
                      <a:r>
                        <a:rPr lang="en-US" sz="2000" b="0" noProof="0" dirty="0" smtClean="0">
                          <a:solidFill>
                            <a:srgbClr val="FF6600"/>
                          </a:solidFill>
                          <a:latin typeface="Avenir Light"/>
                          <a:cs typeface="Avenir Light"/>
                        </a:rPr>
                        <a:t> </a:t>
                      </a:r>
                      <a:r>
                        <a:rPr lang="en-US" sz="2000" b="0" kern="1200" noProof="0" dirty="0" smtClean="0">
                          <a:solidFill>
                            <a:srgbClr val="FF6600"/>
                          </a:solidFill>
                          <a:latin typeface="Avenir Light"/>
                          <a:ea typeface="+mn-ea"/>
                          <a:cs typeface="Avenir Light"/>
                        </a:rPr>
                        <a:t>Impac</a:t>
                      </a:r>
                      <a:r>
                        <a:rPr lang="en-US" sz="2000" b="0" kern="1200" baseline="0" noProof="0" dirty="0" smtClean="0">
                          <a:solidFill>
                            <a:srgbClr val="FF6600"/>
                          </a:solidFill>
                          <a:latin typeface="Avenir Light"/>
                          <a:ea typeface="+mn-ea"/>
                          <a:cs typeface="Avenir Light"/>
                        </a:rPr>
                        <a:t>t</a:t>
                      </a:r>
                      <a:endParaRPr lang="en-US" sz="2000" b="0" noProof="0" dirty="0" smtClean="0">
                        <a:solidFill>
                          <a:srgbClr val="FF6600"/>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i="0" noProof="0" dirty="0" smtClean="0">
                          <a:solidFill>
                            <a:srgbClr val="FF6600"/>
                          </a:solidFill>
                          <a:latin typeface="Avenir Light"/>
                          <a:cs typeface="Avenir Light"/>
                        </a:rPr>
                        <a:t>2012</a:t>
                      </a:r>
                      <a:endParaRPr lang="en-US" sz="2000" b="0" i="0" noProof="0" dirty="0">
                        <a:solidFill>
                          <a:srgbClr val="FF6600"/>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i="0" noProof="0" dirty="0" smtClean="0">
                          <a:solidFill>
                            <a:srgbClr val="FF6600"/>
                          </a:solidFill>
                          <a:latin typeface="Avenir Light"/>
                          <a:cs typeface="Avenir Light"/>
                        </a:rPr>
                        <a:t>2013</a:t>
                      </a:r>
                      <a:endParaRPr lang="en-US" sz="2000" b="0" i="0" noProof="0" dirty="0">
                        <a:solidFill>
                          <a:srgbClr val="FF6600"/>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i="0" noProof="0" dirty="0" smtClean="0">
                          <a:solidFill>
                            <a:srgbClr val="FF6600"/>
                          </a:solidFill>
                          <a:latin typeface="Avenir Light"/>
                          <a:cs typeface="Avenir Light"/>
                        </a:rPr>
                        <a:t>2014</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402316">
                <a:tc>
                  <a:txBody>
                    <a:bodyPr/>
                    <a:lstStyle/>
                    <a:p>
                      <a:pPr>
                        <a:lnSpc>
                          <a:spcPct val="120000"/>
                        </a:lnSpc>
                      </a:pPr>
                      <a:r>
                        <a:rPr lang="en-US" sz="2000" b="0" noProof="0" dirty="0" smtClean="0">
                          <a:solidFill>
                            <a:schemeClr val="tx1"/>
                          </a:solidFill>
                          <a:latin typeface="Avenir Light"/>
                          <a:cs typeface="Avenir Light"/>
                        </a:rPr>
                        <a:t>Total turnover</a:t>
                      </a:r>
                      <a:r>
                        <a:rPr lang="en-US" sz="2000" b="0" baseline="0" noProof="0" dirty="0" smtClean="0">
                          <a:solidFill>
                            <a:schemeClr val="tx1"/>
                          </a:solidFill>
                          <a:latin typeface="Avenir Light"/>
                          <a:cs typeface="Avenir Light"/>
                        </a:rPr>
                        <a:t> (€) </a:t>
                      </a:r>
                      <a:endParaRPr lang="en-US" sz="2000" b="0" noProof="0" dirty="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kern="1200" dirty="0" smtClean="0">
                          <a:solidFill>
                            <a:schemeClr val="tx1"/>
                          </a:solidFill>
                          <a:latin typeface="Courier New"/>
                          <a:ea typeface="+mn-ea"/>
                          <a:cs typeface="Courier New"/>
                        </a:rPr>
                        <a:t>16,500</a:t>
                      </a:r>
                      <a:endParaRPr lang="en-US" sz="2000" b="0" kern="1200" dirty="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dirty="0" smtClean="0">
                          <a:latin typeface="Courier New"/>
                          <a:cs typeface="Courier New"/>
                        </a:rPr>
                        <a:t>16,500</a:t>
                      </a:r>
                      <a:endParaRPr lang="en-US" sz="2000" b="0" kern="1200" dirty="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kern="1200" dirty="0" smtClean="0">
                          <a:solidFill>
                            <a:schemeClr val="tx1"/>
                          </a:solidFill>
                          <a:latin typeface="Courier New"/>
                          <a:ea typeface="+mn-ea"/>
                          <a:cs typeface="Courier New"/>
                        </a:rPr>
                        <a:t>88,000</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437423">
                <a:tc>
                  <a:txBody>
                    <a:bodyPr/>
                    <a:lstStyle/>
                    <a:p>
                      <a:pPr>
                        <a:lnSpc>
                          <a:spcPct val="120000"/>
                        </a:lnSpc>
                      </a:pPr>
                      <a:r>
                        <a:rPr lang="en-US" sz="2000" b="0" noProof="0" dirty="0" smtClean="0">
                          <a:solidFill>
                            <a:schemeClr val="tx1"/>
                          </a:solidFill>
                          <a:latin typeface="Avenir Light"/>
                          <a:cs typeface="Avenir Light"/>
                        </a:rPr>
                        <a:t>Profit (€)</a:t>
                      </a:r>
                      <a:endParaRPr lang="en-US" sz="2000" b="0" noProof="0" dirty="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algn="ctr" defTabSz="457200" rtl="0" eaLnBrk="1" latinLnBrk="0" hangingPunct="1">
                        <a:lnSpc>
                          <a:spcPct val="120000"/>
                        </a:lnSpc>
                      </a:pPr>
                      <a:r>
                        <a:rPr lang="en-US" sz="2000" b="0" kern="1200" noProof="0" dirty="0" smtClean="0">
                          <a:solidFill>
                            <a:schemeClr val="tx1"/>
                          </a:solidFill>
                          <a:latin typeface="Courier New"/>
                          <a:ea typeface="+mn-ea"/>
                          <a:cs typeface="Courier New"/>
                        </a:rPr>
                        <a:t>10,506</a:t>
                      </a:r>
                      <a:endParaRPr lang="en-US" sz="2000" b="0" kern="1200" noProof="0" dirty="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algn="ctr" defTabSz="457200" rtl="0" eaLnBrk="1" latinLnBrk="0" hangingPunct="1">
                        <a:lnSpc>
                          <a:spcPct val="120000"/>
                        </a:lnSpc>
                      </a:pPr>
                      <a:r>
                        <a:rPr lang="en-US" sz="2000" b="0" dirty="0" smtClean="0">
                          <a:latin typeface="Courier New"/>
                          <a:cs typeface="Courier New"/>
                        </a:rPr>
                        <a:t>-78,108</a:t>
                      </a:r>
                      <a:endParaRPr lang="en-US" sz="2000" b="0" kern="1200" noProof="0" dirty="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algn="ctr">
                        <a:lnSpc>
                          <a:spcPct val="120000"/>
                        </a:lnSpc>
                      </a:pPr>
                      <a:r>
                        <a:rPr lang="en-US" sz="2000" b="0" noProof="0" dirty="0" smtClean="0">
                          <a:solidFill>
                            <a:schemeClr val="tx1"/>
                          </a:solidFill>
                          <a:latin typeface="Courier New"/>
                          <a:cs typeface="Courier New"/>
                        </a:rPr>
                        <a:t>-15,000</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223563">
                <a:tc gridSpan="4">
                  <a:txBody>
                    <a:bodyPr/>
                    <a:lstStyle/>
                    <a:p>
                      <a:pPr algn="l">
                        <a:lnSpc>
                          <a:spcPct val="120000"/>
                        </a:lnSpc>
                      </a:pPr>
                      <a:r>
                        <a:rPr lang="en-US" sz="2000" b="0" noProof="0" dirty="0" smtClean="0">
                          <a:solidFill>
                            <a:srgbClr val="FF6600"/>
                          </a:solidFill>
                          <a:latin typeface="Avenir Light"/>
                          <a:cs typeface="Avenir Light"/>
                        </a:rPr>
                        <a:t>Social Impact </a:t>
                      </a:r>
                      <a:endParaRPr lang="en-US" sz="2000" b="0" noProof="0" dirty="0">
                        <a:solidFill>
                          <a:srgbClr val="FF6600"/>
                        </a:solidFill>
                        <a:latin typeface="Avenir Light"/>
                        <a:cs typeface="Avenir Ligh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02316">
                <a:tc>
                  <a:txBody>
                    <a:bodyPr/>
                    <a:lstStyle/>
                    <a:p>
                      <a:pPr>
                        <a:lnSpc>
                          <a:spcPct val="120000"/>
                        </a:lnSpc>
                      </a:pPr>
                      <a:r>
                        <a:rPr lang="en-US" sz="2000" b="0" noProof="0" smtClean="0">
                          <a:solidFill>
                            <a:schemeClr val="tx1"/>
                          </a:solidFill>
                          <a:latin typeface="Avenir Light"/>
                          <a:cs typeface="Avenir Light"/>
                        </a:rPr>
                        <a:t>#</a:t>
                      </a:r>
                      <a:r>
                        <a:rPr lang="en-US" sz="2000" b="0" baseline="0" noProof="0" smtClean="0">
                          <a:solidFill>
                            <a:schemeClr val="tx1"/>
                          </a:solidFill>
                          <a:latin typeface="Avenir Light"/>
                          <a:cs typeface="Avenir Light"/>
                        </a:rPr>
                        <a:t> Employees  (#labour insertion) </a:t>
                      </a:r>
                      <a:endParaRPr lang="en-US" sz="2000" b="0" noProof="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20000"/>
                        </a:lnSpc>
                        <a:spcBef>
                          <a:spcPts val="0"/>
                        </a:spcBef>
                        <a:spcAft>
                          <a:spcPts val="0"/>
                        </a:spcAft>
                        <a:buClrTx/>
                        <a:buSzTx/>
                        <a:buFontTx/>
                        <a:buNone/>
                        <a:tabLst/>
                        <a:defRPr/>
                      </a:pPr>
                      <a:r>
                        <a:rPr lang="en-US" sz="2000" b="0" noProof="0" dirty="0" smtClean="0">
                          <a:solidFill>
                            <a:schemeClr val="tx1"/>
                          </a:solidFill>
                          <a:latin typeface="Courier New"/>
                          <a:cs typeface="Courier New"/>
                        </a:rPr>
                        <a:t>-</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20000"/>
                        </a:lnSpc>
                        <a:spcBef>
                          <a:spcPts val="0"/>
                        </a:spcBef>
                        <a:spcAft>
                          <a:spcPts val="0"/>
                        </a:spcAft>
                        <a:buClrTx/>
                        <a:buSzTx/>
                        <a:buFontTx/>
                        <a:buNone/>
                        <a:tabLst/>
                        <a:defRPr/>
                      </a:pPr>
                      <a:r>
                        <a:rPr lang="en-US" sz="2000" b="0" noProof="0" dirty="0" smtClean="0">
                          <a:solidFill>
                            <a:schemeClr val="tx1"/>
                          </a:solidFill>
                          <a:latin typeface="Courier New"/>
                          <a:cs typeface="Courier New"/>
                        </a:rPr>
                        <a:t>3</a:t>
                      </a:r>
                    </a:p>
                    <a:p>
                      <a:pPr marL="0" marR="0" indent="0" algn="ctr" defTabSz="457200" rtl="0" eaLnBrk="1" fontAlgn="auto" latinLnBrk="0" hangingPunct="1">
                        <a:lnSpc>
                          <a:spcPct val="120000"/>
                        </a:lnSpc>
                        <a:spcBef>
                          <a:spcPts val="0"/>
                        </a:spcBef>
                        <a:spcAft>
                          <a:spcPts val="0"/>
                        </a:spcAft>
                        <a:buClrTx/>
                        <a:buSzTx/>
                        <a:buFontTx/>
                        <a:buNone/>
                        <a:tabLst/>
                        <a:defRPr/>
                      </a:pPr>
                      <a:r>
                        <a:rPr lang="en-US" sz="2000" b="0" noProof="0" dirty="0" smtClean="0">
                          <a:solidFill>
                            <a:schemeClr val="tx1"/>
                          </a:solidFill>
                          <a:latin typeface="Courier New"/>
                          <a:cs typeface="Courier New"/>
                        </a:rPr>
                        <a:t>(1)</a:t>
                      </a: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a:txBody>
                    <a:bodyPr/>
                    <a:lstStyle/>
                    <a:p>
                      <a:pPr marL="0" marR="0" indent="0" algn="ctr" defTabSz="457200" rtl="0" eaLnBrk="1" fontAlgn="auto" latinLnBrk="0" hangingPunct="1">
                        <a:lnSpc>
                          <a:spcPct val="120000"/>
                        </a:lnSpc>
                        <a:spcBef>
                          <a:spcPts val="0"/>
                        </a:spcBef>
                        <a:spcAft>
                          <a:spcPts val="0"/>
                        </a:spcAft>
                        <a:buClrTx/>
                        <a:buSzTx/>
                        <a:buFontTx/>
                        <a:buNone/>
                        <a:tabLst/>
                        <a:defRPr/>
                      </a:pPr>
                      <a:r>
                        <a:rPr lang="en-US" sz="2000" b="0" kern="1200" noProof="0" dirty="0" smtClean="0">
                          <a:solidFill>
                            <a:schemeClr val="tx1"/>
                          </a:solidFill>
                          <a:latin typeface="Courier New"/>
                          <a:ea typeface="+mn-ea"/>
                          <a:cs typeface="Courier New"/>
                        </a:rPr>
                        <a:t>4</a:t>
                      </a:r>
                    </a:p>
                    <a:p>
                      <a:pPr marL="0" marR="0" indent="0" algn="ctr" defTabSz="457200" rtl="0" eaLnBrk="1" fontAlgn="auto" latinLnBrk="0" hangingPunct="1">
                        <a:lnSpc>
                          <a:spcPct val="120000"/>
                        </a:lnSpc>
                        <a:spcBef>
                          <a:spcPts val="0"/>
                        </a:spcBef>
                        <a:spcAft>
                          <a:spcPts val="0"/>
                        </a:spcAft>
                        <a:buClrTx/>
                        <a:buSzTx/>
                        <a:buFontTx/>
                        <a:buNone/>
                        <a:tabLst/>
                        <a:defRPr/>
                      </a:pPr>
                      <a:r>
                        <a:rPr lang="en-US" sz="2000" b="0" kern="1200" noProof="0" dirty="0" smtClean="0">
                          <a:solidFill>
                            <a:schemeClr val="tx1"/>
                          </a:solidFill>
                          <a:latin typeface="Courier New"/>
                          <a:ea typeface="+mn-ea"/>
                          <a:cs typeface="Courier New"/>
                        </a:rPr>
                        <a:t>(1) </a:t>
                      </a:r>
                      <a:endParaRPr lang="en-US" sz="2000" b="0" kern="1200" noProof="0" dirty="0">
                        <a:solidFill>
                          <a:schemeClr val="tx1"/>
                        </a:solidFill>
                        <a:latin typeface="Courier New"/>
                        <a:ea typeface="+mn-ea"/>
                        <a:cs typeface="Courier New"/>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r h="223563">
                <a:tc>
                  <a:txBody>
                    <a:bodyPr/>
                    <a:lstStyle/>
                    <a:p>
                      <a:pPr marL="0" marR="0" indent="0" algn="l" defTabSz="457200" rtl="0" eaLnBrk="1" fontAlgn="auto" latinLnBrk="0" hangingPunct="1">
                        <a:lnSpc>
                          <a:spcPct val="120000"/>
                        </a:lnSpc>
                        <a:spcBef>
                          <a:spcPts val="0"/>
                        </a:spcBef>
                        <a:spcAft>
                          <a:spcPts val="0"/>
                        </a:spcAft>
                        <a:buClrTx/>
                        <a:buSzTx/>
                        <a:buFontTx/>
                        <a:buNone/>
                        <a:tabLst/>
                        <a:defRPr/>
                      </a:pPr>
                      <a:r>
                        <a:rPr lang="en-US" sz="2000" b="0" noProof="0" smtClean="0">
                          <a:solidFill>
                            <a:schemeClr val="tx1"/>
                          </a:solidFill>
                          <a:latin typeface="Avenir Light"/>
                          <a:cs typeface="Avenir Light"/>
                        </a:rPr>
                        <a:t>#</a:t>
                      </a:r>
                      <a:r>
                        <a:rPr lang="en-US" sz="2000" b="0" baseline="0" noProof="0" smtClean="0">
                          <a:solidFill>
                            <a:schemeClr val="tx1"/>
                          </a:solidFill>
                          <a:latin typeface="Avenir Light"/>
                          <a:cs typeface="Avenir Light"/>
                        </a:rPr>
                        <a:t> Beneficiaries </a:t>
                      </a:r>
                      <a:endParaRPr lang="en-US" sz="2000" b="0" noProof="0" smtClean="0">
                        <a:solidFill>
                          <a:schemeClr val="tx1"/>
                        </a:solidFill>
                        <a:latin typeface="Avenir Light"/>
                        <a:cs typeface="Avenir Light"/>
                      </a:endParaRPr>
                    </a:p>
                  </a:txBody>
                  <a:tcP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gridSpan="3">
                  <a:txBody>
                    <a:bodyPr/>
                    <a:lstStyle/>
                    <a:p>
                      <a:pPr algn="ctr"/>
                      <a:r>
                        <a:rPr lang="es-ES_tradnl" sz="2000" b="0" dirty="0" err="1" smtClean="0">
                          <a:latin typeface="Courier New"/>
                          <a:cs typeface="Courier New"/>
                        </a:rPr>
                        <a:t>Not</a:t>
                      </a:r>
                      <a:r>
                        <a:rPr lang="es-ES_tradnl" sz="2000" b="0" dirty="0" smtClean="0">
                          <a:latin typeface="Courier New"/>
                          <a:cs typeface="Courier New"/>
                        </a:rPr>
                        <a:t> </a:t>
                      </a:r>
                      <a:r>
                        <a:rPr lang="es-ES_tradnl" sz="2000" b="0" dirty="0" err="1" smtClean="0">
                          <a:latin typeface="Courier New"/>
                          <a:cs typeface="Courier New"/>
                        </a:rPr>
                        <a:t>measured</a:t>
                      </a:r>
                      <a:r>
                        <a:rPr lang="es-ES_tradnl" sz="2000" b="0" dirty="0" smtClean="0">
                          <a:latin typeface="Courier New"/>
                          <a:cs typeface="Courier New"/>
                        </a:rPr>
                        <a:t> </a:t>
                      </a:r>
                      <a:r>
                        <a:rPr lang="es-ES_tradnl" sz="2000" b="0" dirty="0" err="1" smtClean="0">
                          <a:latin typeface="Courier New"/>
                          <a:cs typeface="Courier New"/>
                        </a:rPr>
                        <a:t>yet</a:t>
                      </a:r>
                      <a:endParaRPr lang="es-ES" sz="2000" b="0" dirty="0">
                        <a:latin typeface="Courier New"/>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hMerge="1">
                  <a:txBody>
                    <a:bodyPr/>
                    <a:lstStyle/>
                    <a:p>
                      <a:pPr algn="ctr"/>
                      <a:endParaRPr lang="es-ES" sz="2000" b="0" dirty="0">
                        <a:latin typeface="Courier New"/>
                        <a:cs typeface="Courier New"/>
                      </a:endParaRPr>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c hMerge="1">
                  <a:txBody>
                    <a:bodyPr/>
                    <a:lstStyle/>
                    <a:p>
                      <a:endParaRPr lang="es-ES" dirty="0"/>
                    </a:p>
                  </a:txBody>
                  <a:tcPr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FF"/>
                    </a:solidFill>
                  </a:tcPr>
                </a:tc>
              </a:tr>
            </a:tbl>
          </a:graphicData>
        </a:graphic>
      </p:graphicFrame>
      <p:pic>
        <p:nvPicPr>
          <p:cNvPr id="2" name="Imagen 1"/>
          <p:cNvPicPr>
            <a:picLocks noChangeAspect="1"/>
          </p:cNvPicPr>
          <p:nvPr/>
        </p:nvPicPr>
        <p:blipFill>
          <a:blip r:embed="rId3"/>
          <a:stretch>
            <a:fillRect/>
          </a:stretch>
        </p:blipFill>
        <p:spPr>
          <a:xfrm>
            <a:off x="413969" y="99009"/>
            <a:ext cx="1397000" cy="1397000"/>
          </a:xfrm>
          <a:prstGeom prst="rect">
            <a:avLst/>
          </a:prstGeom>
        </p:spPr>
      </p:pic>
      <p:sp>
        <p:nvSpPr>
          <p:cNvPr id="5" name="Rectángulo 4"/>
          <p:cNvSpPr/>
          <p:nvPr/>
        </p:nvSpPr>
        <p:spPr>
          <a:xfrm>
            <a:off x="6397624" y="814670"/>
            <a:ext cx="2206625" cy="764312"/>
          </a:xfrm>
          <a:prstGeom prst="rect">
            <a:avLst/>
          </a:prstGeom>
          <a:solidFill>
            <a:srgbClr val="FF6600"/>
          </a:solidFill>
          <a:ln w="19050" cmpd="sng">
            <a:solidFill>
              <a:srgbClr val="0000FF"/>
            </a:solidFill>
          </a:ln>
        </p:spPr>
        <p:txBody>
          <a:bodyPr wrap="square">
            <a:spAutoFit/>
          </a:bodyPr>
          <a:lstStyle/>
          <a:p>
            <a:pPr algn="r">
              <a:lnSpc>
                <a:spcPct val="110000"/>
              </a:lnSpc>
            </a:pPr>
            <a:r>
              <a:rPr lang="en-US" sz="2000" b="1" u="sng" dirty="0" smtClean="0">
                <a:solidFill>
                  <a:schemeClr val="bg1"/>
                </a:solidFill>
                <a:latin typeface="Avenir Light"/>
                <a:cs typeface="Avenir Light"/>
              </a:rPr>
              <a:t>Invested? NO</a:t>
            </a:r>
          </a:p>
          <a:p>
            <a:pPr algn="r">
              <a:lnSpc>
                <a:spcPct val="110000"/>
              </a:lnSpc>
            </a:pPr>
            <a:r>
              <a:rPr lang="en-US" sz="2000" b="1" u="sng" dirty="0" smtClean="0">
                <a:solidFill>
                  <a:schemeClr val="bg1"/>
                </a:solidFill>
                <a:latin typeface="Avenir Light"/>
                <a:cs typeface="Avenir Light"/>
              </a:rPr>
              <a:t> </a:t>
            </a:r>
            <a:endParaRPr lang="en-US" sz="2000" b="1" u="sng" dirty="0">
              <a:solidFill>
                <a:schemeClr val="bg1"/>
              </a:solidFill>
              <a:latin typeface="Avenir Light"/>
              <a:cs typeface="Avenir Light"/>
            </a:endParaRPr>
          </a:p>
        </p:txBody>
      </p:sp>
    </p:spTree>
    <p:extLst>
      <p:ext uri="{BB962C8B-B14F-4D97-AF65-F5344CB8AC3E}">
        <p14:creationId xmlns:p14="http://schemas.microsoft.com/office/powerpoint/2010/main" val="38479476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2279" y="279638"/>
            <a:ext cx="8487095" cy="646331"/>
          </a:xfrm>
          <a:prstGeom prst="rect">
            <a:avLst/>
          </a:prstGeom>
          <a:ln w="12700" cmpd="sng">
            <a:solidFill>
              <a:srgbClr val="0000FF"/>
            </a:solidFill>
          </a:ln>
        </p:spPr>
        <p:txBody>
          <a:bodyPr wrap="square">
            <a:spAutoFit/>
          </a:bodyPr>
          <a:lstStyle/>
          <a:p>
            <a:r>
              <a:rPr lang="en-US" b="1" dirty="0" smtClean="0">
                <a:solidFill>
                  <a:srgbClr val="0000FF"/>
                </a:solidFill>
                <a:latin typeface="Avenir Light"/>
                <a:cs typeface="Avenir Light"/>
              </a:rPr>
              <a:t>Participating Enterprises of Momentum Project Spain </a:t>
            </a:r>
          </a:p>
          <a:p>
            <a:r>
              <a:rPr lang="en-US" dirty="0">
                <a:latin typeface="Avenir Light"/>
                <a:cs typeface="Avenir Light"/>
              </a:rPr>
              <a:t>F</a:t>
            </a:r>
            <a:r>
              <a:rPr lang="en-US" dirty="0" smtClean="0">
                <a:latin typeface="Avenir Light"/>
                <a:cs typeface="Avenir Light"/>
              </a:rPr>
              <a:t>rom 2011-2014, a total of 40 social enterprises have participated in the program.</a:t>
            </a:r>
          </a:p>
        </p:txBody>
      </p:sp>
      <p:graphicFrame>
        <p:nvGraphicFramePr>
          <p:cNvPr id="4" name="Gráfico 3"/>
          <p:cNvGraphicFramePr>
            <a:graphicFrameLocks/>
          </p:cNvGraphicFramePr>
          <p:nvPr>
            <p:extLst>
              <p:ext uri="{D42A27DB-BD31-4B8C-83A1-F6EECF244321}">
                <p14:modId xmlns:p14="http://schemas.microsoft.com/office/powerpoint/2010/main" val="3862856485"/>
              </p:ext>
            </p:extLst>
          </p:nvPr>
        </p:nvGraphicFramePr>
        <p:xfrm>
          <a:off x="482280" y="1223307"/>
          <a:ext cx="8487094" cy="51743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17762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2127169593"/>
              </p:ext>
            </p:extLst>
          </p:nvPr>
        </p:nvGraphicFramePr>
        <p:xfrm>
          <a:off x="428625" y="460375"/>
          <a:ext cx="8445500" cy="5905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53800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2281" y="386834"/>
            <a:ext cx="8233094" cy="369332"/>
          </a:xfrm>
          <a:prstGeom prst="rect">
            <a:avLst/>
          </a:prstGeom>
        </p:spPr>
        <p:txBody>
          <a:bodyPr wrap="square">
            <a:spAutoFit/>
          </a:bodyPr>
          <a:lstStyle/>
          <a:p>
            <a:r>
              <a:rPr lang="en-US" b="1" u="sng" dirty="0" smtClean="0">
                <a:solidFill>
                  <a:schemeClr val="tx1">
                    <a:lumMod val="50000"/>
                    <a:lumOff val="50000"/>
                  </a:schemeClr>
                </a:solidFill>
                <a:latin typeface="Avenir Light"/>
                <a:cs typeface="Avenir Light"/>
              </a:rPr>
              <a:t>1.2 MOMENTUM SOCIAL INVESTMENT FUND (MSI SL)</a:t>
            </a:r>
          </a:p>
        </p:txBody>
      </p:sp>
      <p:sp>
        <p:nvSpPr>
          <p:cNvPr id="6" name="Rectángulo 5"/>
          <p:cNvSpPr/>
          <p:nvPr/>
        </p:nvSpPr>
        <p:spPr>
          <a:xfrm>
            <a:off x="482280" y="952500"/>
            <a:ext cx="7905749" cy="3416320"/>
          </a:xfrm>
          <a:prstGeom prst="rect">
            <a:avLst/>
          </a:prstGeom>
          <a:ln>
            <a:solidFill>
              <a:srgbClr val="0000FF"/>
            </a:solidFill>
          </a:ln>
        </p:spPr>
        <p:txBody>
          <a:bodyPr wrap="square">
            <a:spAutoFit/>
          </a:bodyPr>
          <a:lstStyle/>
          <a:p>
            <a:r>
              <a:rPr lang="en-US" b="1" u="sng" dirty="0" smtClean="0">
                <a:solidFill>
                  <a:srgbClr val="0000FF"/>
                </a:solidFill>
                <a:latin typeface="Avenir Light"/>
                <a:cs typeface="Avenir Light"/>
              </a:rPr>
              <a:t>Evidence: Impact investment is growing exponentially </a:t>
            </a:r>
            <a:endParaRPr lang="en-US" dirty="0" smtClean="0">
              <a:latin typeface="Avenir Light"/>
              <a:cs typeface="Avenir Light"/>
            </a:endParaRPr>
          </a:p>
          <a:p>
            <a:endParaRPr lang="en-US" dirty="0" smtClean="0">
              <a:latin typeface="Avenir Light"/>
              <a:cs typeface="Avenir Light"/>
            </a:endParaRPr>
          </a:p>
          <a:p>
            <a:r>
              <a:rPr lang="en-US" dirty="0" smtClean="0">
                <a:latin typeface="Avenir Light"/>
                <a:cs typeface="Avenir Light"/>
              </a:rPr>
              <a:t>Over </a:t>
            </a:r>
            <a:r>
              <a:rPr lang="en-US" dirty="0">
                <a:latin typeface="Avenir Light"/>
                <a:cs typeface="Avenir Light"/>
              </a:rPr>
              <a:t>the last decade, philanthropic venture capital (‘impact investment’) has grown markedly in both The United States and in Europe. </a:t>
            </a:r>
          </a:p>
          <a:p>
            <a:endParaRPr lang="en-US" dirty="0">
              <a:latin typeface="Avenir Light"/>
              <a:cs typeface="Avenir Light"/>
            </a:endParaRPr>
          </a:p>
          <a:p>
            <a:r>
              <a:rPr lang="en-US" dirty="0">
                <a:latin typeface="Avenir Light"/>
                <a:cs typeface="Avenir Light"/>
              </a:rPr>
              <a:t>In 2013 around US $11 billion of impact investment was invested worldwide in some 5,000 deals. </a:t>
            </a:r>
            <a:endParaRPr lang="en-US" dirty="0" smtClean="0">
              <a:latin typeface="Avenir Light"/>
              <a:cs typeface="Avenir Light"/>
            </a:endParaRPr>
          </a:p>
          <a:p>
            <a:endParaRPr lang="en-US" dirty="0">
              <a:latin typeface="Avenir Light"/>
              <a:cs typeface="Avenir Light"/>
            </a:endParaRPr>
          </a:p>
          <a:p>
            <a:r>
              <a:rPr lang="en-US" dirty="0">
                <a:latin typeface="Avenir Light"/>
                <a:cs typeface="Avenir Light"/>
              </a:rPr>
              <a:t>In 2014, it was estimated that the roughly $13 billion spent covered some 6,500 operations. </a:t>
            </a:r>
            <a:endParaRPr lang="en-US" dirty="0" smtClean="0">
              <a:latin typeface="Avenir Light"/>
              <a:cs typeface="Avenir Light"/>
            </a:endParaRPr>
          </a:p>
          <a:p>
            <a:endParaRPr lang="en-US" dirty="0">
              <a:latin typeface="Avenir Light"/>
              <a:cs typeface="Avenir Light"/>
            </a:endParaRPr>
          </a:p>
          <a:p>
            <a:r>
              <a:rPr lang="es-ES" dirty="0" err="1">
                <a:latin typeface="Avenir Light"/>
                <a:cs typeface="Avenir Light"/>
              </a:rPr>
              <a:t>The</a:t>
            </a:r>
            <a:r>
              <a:rPr lang="es-ES" dirty="0">
                <a:latin typeface="Avenir Light"/>
                <a:cs typeface="Avenir Light"/>
              </a:rPr>
              <a:t> sector </a:t>
            </a:r>
            <a:r>
              <a:rPr lang="es-ES" dirty="0" err="1">
                <a:latin typeface="Avenir Light"/>
                <a:cs typeface="Avenir Light"/>
              </a:rPr>
              <a:t>is</a:t>
            </a:r>
            <a:r>
              <a:rPr lang="es-ES" dirty="0">
                <a:latin typeface="Avenir Light"/>
                <a:cs typeface="Avenir Light"/>
              </a:rPr>
              <a:t> </a:t>
            </a:r>
            <a:r>
              <a:rPr lang="es-ES" dirty="0" err="1">
                <a:latin typeface="Avenir Light"/>
                <a:cs typeface="Avenir Light"/>
              </a:rPr>
              <a:t>projected</a:t>
            </a:r>
            <a:r>
              <a:rPr lang="es-ES" dirty="0">
                <a:latin typeface="Avenir Light"/>
                <a:cs typeface="Avenir Light"/>
              </a:rPr>
              <a:t> </a:t>
            </a:r>
            <a:r>
              <a:rPr lang="es-ES" dirty="0" err="1">
                <a:latin typeface="Avenir Light"/>
                <a:cs typeface="Avenir Light"/>
              </a:rPr>
              <a:t>to</a:t>
            </a:r>
            <a:r>
              <a:rPr lang="es-ES" dirty="0">
                <a:latin typeface="Avenir Light"/>
                <a:cs typeface="Avenir Light"/>
              </a:rPr>
              <a:t> </a:t>
            </a:r>
            <a:r>
              <a:rPr lang="es-ES" dirty="0" err="1">
                <a:latin typeface="Avenir Light"/>
                <a:cs typeface="Avenir Light"/>
              </a:rPr>
              <a:t>growth</a:t>
            </a:r>
            <a:r>
              <a:rPr lang="es-ES" dirty="0">
                <a:latin typeface="Avenir Light"/>
                <a:cs typeface="Avenir Light"/>
              </a:rPr>
              <a:t> </a:t>
            </a:r>
            <a:r>
              <a:rPr lang="es-ES" dirty="0" err="1">
                <a:latin typeface="Avenir Light"/>
                <a:cs typeface="Avenir Light"/>
              </a:rPr>
              <a:t>to</a:t>
            </a:r>
            <a:r>
              <a:rPr lang="es-ES" dirty="0">
                <a:latin typeface="Avenir Light"/>
                <a:cs typeface="Avenir Light"/>
              </a:rPr>
              <a:t> $ 500bn – 1tn </a:t>
            </a:r>
            <a:r>
              <a:rPr lang="es-ES" dirty="0" err="1">
                <a:latin typeface="Avenir Light"/>
                <a:cs typeface="Avenir Light"/>
              </a:rPr>
              <a:t>by</a:t>
            </a:r>
            <a:r>
              <a:rPr lang="es-ES" dirty="0">
                <a:latin typeface="Avenir Light"/>
                <a:cs typeface="Avenir Light"/>
              </a:rPr>
              <a:t> </a:t>
            </a:r>
            <a:r>
              <a:rPr lang="es-ES" dirty="0" smtClean="0">
                <a:latin typeface="Avenir Light"/>
                <a:cs typeface="Avenir Light"/>
              </a:rPr>
              <a:t>2020</a:t>
            </a:r>
            <a:endParaRPr lang="en-US" sz="1600" dirty="0">
              <a:latin typeface="Avenir Light"/>
              <a:cs typeface="Avenir Light"/>
            </a:endParaRPr>
          </a:p>
        </p:txBody>
      </p:sp>
      <p:sp>
        <p:nvSpPr>
          <p:cNvPr id="7" name="Rectángulo 6"/>
          <p:cNvSpPr/>
          <p:nvPr/>
        </p:nvSpPr>
        <p:spPr>
          <a:xfrm>
            <a:off x="482281" y="4823925"/>
            <a:ext cx="7905749" cy="1554272"/>
          </a:xfrm>
          <a:prstGeom prst="rect">
            <a:avLst/>
          </a:prstGeom>
          <a:ln w="12700" cmpd="sng">
            <a:solidFill>
              <a:srgbClr val="0000FF"/>
            </a:solidFill>
          </a:ln>
        </p:spPr>
        <p:txBody>
          <a:bodyPr wrap="square">
            <a:spAutoFit/>
          </a:bodyPr>
          <a:lstStyle/>
          <a:p>
            <a:r>
              <a:rPr lang="en-US" sz="1900" b="1" dirty="0" smtClean="0">
                <a:solidFill>
                  <a:srgbClr val="0000FF"/>
                </a:solidFill>
                <a:latin typeface="Avenir Light"/>
                <a:cs typeface="Avenir Light"/>
              </a:rPr>
              <a:t>The</a:t>
            </a:r>
            <a:r>
              <a:rPr lang="en-US" sz="1900" b="1" i="1" dirty="0" smtClean="0">
                <a:solidFill>
                  <a:srgbClr val="0000FF"/>
                </a:solidFill>
                <a:latin typeface="Avenir Light"/>
                <a:cs typeface="Avenir Light"/>
              </a:rPr>
              <a:t> MSI SL Investment Vehicle </a:t>
            </a:r>
            <a:r>
              <a:rPr lang="en-US" sz="1900" dirty="0" smtClean="0">
                <a:latin typeface="Avenir Light"/>
                <a:cs typeface="Avenir Light"/>
              </a:rPr>
              <a:t>is the vehicle specifically created by the bank to invest in the form of </a:t>
            </a:r>
            <a:r>
              <a:rPr lang="en-US" sz="1900" b="1" dirty="0" smtClean="0">
                <a:solidFill>
                  <a:srgbClr val="0000FF"/>
                </a:solidFill>
                <a:latin typeface="Avenir Light"/>
                <a:cs typeface="Avenir Light"/>
              </a:rPr>
              <a:t>capital</a:t>
            </a:r>
            <a:r>
              <a:rPr lang="en-US" sz="1900" dirty="0" smtClean="0">
                <a:solidFill>
                  <a:srgbClr val="0000FF"/>
                </a:solidFill>
                <a:latin typeface="Avenir Light"/>
                <a:cs typeface="Avenir Light"/>
              </a:rPr>
              <a:t> </a:t>
            </a:r>
            <a:r>
              <a:rPr lang="en-US" sz="1900" dirty="0" smtClean="0">
                <a:latin typeface="Avenir Light"/>
                <a:cs typeface="Avenir Light"/>
              </a:rPr>
              <a:t>(equity) or </a:t>
            </a:r>
            <a:r>
              <a:rPr lang="en-US" sz="1900" b="1" dirty="0" smtClean="0">
                <a:solidFill>
                  <a:srgbClr val="0000FF"/>
                </a:solidFill>
                <a:latin typeface="Avenir Light"/>
                <a:cs typeface="Avenir Light"/>
              </a:rPr>
              <a:t>loan</a:t>
            </a:r>
            <a:r>
              <a:rPr lang="en-US" sz="1900" dirty="0" smtClean="0">
                <a:solidFill>
                  <a:srgbClr val="0000FF"/>
                </a:solidFill>
                <a:latin typeface="Avenir Light"/>
                <a:cs typeface="Avenir Light"/>
              </a:rPr>
              <a:t> </a:t>
            </a:r>
            <a:r>
              <a:rPr lang="en-US" sz="1900" dirty="0" smtClean="0">
                <a:latin typeface="Avenir Light"/>
                <a:cs typeface="Avenir Light"/>
              </a:rPr>
              <a:t>(debt) in the social enterprises that have gone through all the stages of Momentum Project and meet the conditions and criteria imposed by the fund’s managers for being a successfully social impact investment.</a:t>
            </a:r>
            <a:endParaRPr lang="en-US" sz="1900" i="1" dirty="0">
              <a:latin typeface="Avenir Light"/>
              <a:cs typeface="Avenir Light"/>
            </a:endParaRPr>
          </a:p>
        </p:txBody>
      </p:sp>
    </p:spTree>
    <p:extLst>
      <p:ext uri="{BB962C8B-B14F-4D97-AF65-F5344CB8AC3E}">
        <p14:creationId xmlns:p14="http://schemas.microsoft.com/office/powerpoint/2010/main" val="11540768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esquema.png"/>
          <p:cNvPicPr>
            <a:picLocks noChangeAspect="1"/>
          </p:cNvPicPr>
          <p:nvPr/>
        </p:nvPicPr>
        <p:blipFill rotWithShape="1">
          <a:blip r:embed="rId2">
            <a:extLst>
              <a:ext uri="{28A0092B-C50C-407E-A947-70E740481C1C}">
                <a14:useLocalDpi xmlns:a14="http://schemas.microsoft.com/office/drawing/2010/main" val="0"/>
              </a:ext>
            </a:extLst>
          </a:blip>
          <a:srcRect l="5481" t="18754" r="24869"/>
          <a:stretch/>
        </p:blipFill>
        <p:spPr>
          <a:xfrm>
            <a:off x="375076" y="211235"/>
            <a:ext cx="5006550" cy="6556460"/>
          </a:xfrm>
          <a:prstGeom prst="rect">
            <a:avLst/>
          </a:prstGeom>
          <a:ln>
            <a:solidFill>
              <a:srgbClr val="0000FF"/>
            </a:solidFill>
          </a:ln>
        </p:spPr>
      </p:pic>
    </p:spTree>
    <p:extLst>
      <p:ext uri="{BB962C8B-B14F-4D97-AF65-F5344CB8AC3E}">
        <p14:creationId xmlns:p14="http://schemas.microsoft.com/office/powerpoint/2010/main" val="2609921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5"/>
          <p:cNvSpPr>
            <a:spLocks noChangeArrowheads="1"/>
          </p:cNvSpPr>
          <p:nvPr/>
        </p:nvSpPr>
        <p:spPr bwMode="gray">
          <a:xfrm>
            <a:off x="205581" y="1812092"/>
            <a:ext cx="1466850" cy="719137"/>
          </a:xfrm>
          <a:prstGeom prst="homePlate">
            <a:avLst>
              <a:gd name="adj" fmla="val 55560"/>
            </a:avLst>
          </a:prstGeom>
          <a:solidFill>
            <a:schemeClr val="bg1">
              <a:lumMod val="95000"/>
            </a:schemeClr>
          </a:solidFill>
          <a:ln w="9525">
            <a:solidFill>
              <a:srgbClr val="0000FF"/>
            </a:solidFill>
            <a:miter lim="800000"/>
            <a:headEnd/>
            <a:tailEnd/>
          </a:ln>
          <a:effectLst/>
          <a:extLst/>
        </p:spPr>
        <p:txBody>
          <a:bodyPr lIns="66118" tIns="0" rIns="0" bIns="0" anchor="ctr"/>
          <a:lstStyle/>
          <a:p>
            <a:pPr defTabSz="811213" eaLnBrk="0" hangingPunct="0">
              <a:lnSpc>
                <a:spcPct val="90000"/>
              </a:lnSpc>
              <a:defRPr/>
            </a:pPr>
            <a:r>
              <a:rPr lang="en-GB" u="none" dirty="0">
                <a:solidFill>
                  <a:srgbClr val="0000FF"/>
                </a:solidFill>
                <a:latin typeface="Avenir Light"/>
                <a:cs typeface="Avenir Light"/>
              </a:rPr>
              <a:t>Timeframe (years)</a:t>
            </a:r>
          </a:p>
        </p:txBody>
      </p:sp>
      <p:sp>
        <p:nvSpPr>
          <p:cNvPr id="21509" name="Rectangle 5"/>
          <p:cNvSpPr>
            <a:spLocks noChangeArrowheads="1"/>
          </p:cNvSpPr>
          <p:nvPr/>
        </p:nvSpPr>
        <p:spPr bwMode="gray">
          <a:xfrm>
            <a:off x="231273" y="2953365"/>
            <a:ext cx="1682293" cy="862985"/>
          </a:xfrm>
          <a:prstGeom prst="homePlate">
            <a:avLst>
              <a:gd name="adj" fmla="val 54352"/>
            </a:avLst>
          </a:prstGeom>
          <a:solidFill>
            <a:schemeClr val="bg1">
              <a:lumMod val="95000"/>
            </a:schemeClr>
          </a:solidFill>
          <a:ln w="9525">
            <a:solidFill>
              <a:srgbClr val="0000FF"/>
            </a:solidFill>
            <a:miter lim="800000"/>
            <a:headEnd/>
            <a:tailEnd/>
          </a:ln>
          <a:effectLst/>
          <a:extLst/>
        </p:spPr>
        <p:txBody>
          <a:bodyPr lIns="66118" tIns="0" rIns="0" bIns="0" anchor="ctr"/>
          <a:lstStyle/>
          <a:p>
            <a:pPr defTabSz="811213" eaLnBrk="0" hangingPunct="0">
              <a:lnSpc>
                <a:spcPct val="90000"/>
              </a:lnSpc>
              <a:defRPr/>
            </a:pPr>
            <a:r>
              <a:rPr lang="en-GB" u="none" dirty="0">
                <a:solidFill>
                  <a:srgbClr val="0000FF"/>
                </a:solidFill>
                <a:latin typeface="Avenir Light"/>
                <a:cs typeface="Avenir Light"/>
              </a:rPr>
              <a:t>Principal repayment </a:t>
            </a:r>
          </a:p>
        </p:txBody>
      </p:sp>
      <p:sp>
        <p:nvSpPr>
          <p:cNvPr id="21510" name="Rectangle 5"/>
          <p:cNvSpPr>
            <a:spLocks noChangeArrowheads="1"/>
          </p:cNvSpPr>
          <p:nvPr/>
        </p:nvSpPr>
        <p:spPr bwMode="gray">
          <a:xfrm>
            <a:off x="231274" y="4392778"/>
            <a:ext cx="1667714" cy="674523"/>
          </a:xfrm>
          <a:prstGeom prst="homePlate">
            <a:avLst>
              <a:gd name="adj" fmla="val 58533"/>
            </a:avLst>
          </a:prstGeom>
          <a:solidFill>
            <a:schemeClr val="bg1">
              <a:lumMod val="95000"/>
            </a:schemeClr>
          </a:solidFill>
          <a:ln w="9525">
            <a:solidFill>
              <a:srgbClr val="0000FF"/>
            </a:solidFill>
            <a:miter lim="800000"/>
            <a:headEnd/>
            <a:tailEnd/>
          </a:ln>
          <a:effectLst/>
          <a:extLst/>
        </p:spPr>
        <p:txBody>
          <a:bodyPr lIns="66118" tIns="0" rIns="0" bIns="0" anchor="ctr"/>
          <a:lstStyle/>
          <a:p>
            <a:pPr defTabSz="811213" eaLnBrk="0" hangingPunct="0">
              <a:lnSpc>
                <a:spcPct val="90000"/>
              </a:lnSpc>
              <a:defRPr/>
            </a:pPr>
            <a:r>
              <a:rPr lang="en-GB" u="none" dirty="0">
                <a:solidFill>
                  <a:srgbClr val="0000FF"/>
                </a:solidFill>
                <a:latin typeface="Avenir Light"/>
                <a:cs typeface="Avenir Light"/>
              </a:rPr>
              <a:t>Interest rate </a:t>
            </a:r>
          </a:p>
        </p:txBody>
      </p:sp>
      <p:cxnSp>
        <p:nvCxnSpPr>
          <p:cNvPr id="21511" name="AutoShape 120"/>
          <p:cNvCxnSpPr>
            <a:cxnSpLocks noChangeShapeType="1"/>
          </p:cNvCxnSpPr>
          <p:nvPr/>
        </p:nvCxnSpPr>
        <p:spPr bwMode="auto">
          <a:xfrm>
            <a:off x="1640681" y="2061330"/>
            <a:ext cx="7053262" cy="0"/>
          </a:xfrm>
          <a:prstGeom prst="straightConnector1">
            <a:avLst/>
          </a:prstGeom>
          <a:noFill/>
          <a:ln w="6350">
            <a:solidFill>
              <a:srgbClr val="009EE5"/>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21512" name="AutoShape 121"/>
          <p:cNvCxnSpPr>
            <a:cxnSpLocks noChangeShapeType="1"/>
          </p:cNvCxnSpPr>
          <p:nvPr/>
        </p:nvCxnSpPr>
        <p:spPr bwMode="auto">
          <a:xfrm>
            <a:off x="5130299" y="3400425"/>
            <a:ext cx="3714824" cy="1588"/>
          </a:xfrm>
          <a:prstGeom prst="straightConnector1">
            <a:avLst/>
          </a:prstGeom>
          <a:noFill/>
          <a:ln w="6350">
            <a:solidFill>
              <a:srgbClr val="009EE5"/>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21513" name="AutoShape 122"/>
          <p:cNvCxnSpPr>
            <a:cxnSpLocks noChangeShapeType="1"/>
          </p:cNvCxnSpPr>
          <p:nvPr/>
        </p:nvCxnSpPr>
        <p:spPr bwMode="auto">
          <a:xfrm>
            <a:off x="3511049" y="4827588"/>
            <a:ext cx="1717523" cy="0"/>
          </a:xfrm>
          <a:prstGeom prst="straightConnector1">
            <a:avLst/>
          </a:prstGeom>
          <a:noFill/>
          <a:ln w="6350">
            <a:solidFill>
              <a:srgbClr val="009EE5"/>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21514" name="AutoShape 123"/>
          <p:cNvCxnSpPr>
            <a:cxnSpLocks noChangeShapeType="1"/>
          </p:cNvCxnSpPr>
          <p:nvPr/>
        </p:nvCxnSpPr>
        <p:spPr bwMode="auto">
          <a:xfrm>
            <a:off x="5136649" y="4827588"/>
            <a:ext cx="854149" cy="0"/>
          </a:xfrm>
          <a:prstGeom prst="straightConnector1">
            <a:avLst/>
          </a:prstGeom>
          <a:noFill/>
          <a:ln w="6350">
            <a:solidFill>
              <a:srgbClr val="009EE5"/>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21515" name="AutoShape 124"/>
          <p:cNvCxnSpPr>
            <a:cxnSpLocks noChangeShapeType="1"/>
          </p:cNvCxnSpPr>
          <p:nvPr/>
        </p:nvCxnSpPr>
        <p:spPr bwMode="auto">
          <a:xfrm>
            <a:off x="6087561" y="4827588"/>
            <a:ext cx="854150" cy="0"/>
          </a:xfrm>
          <a:prstGeom prst="straightConnector1">
            <a:avLst/>
          </a:prstGeom>
          <a:noFill/>
          <a:ln w="6350">
            <a:solidFill>
              <a:srgbClr val="009EE5"/>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21516" name="AutoShape 125"/>
          <p:cNvCxnSpPr>
            <a:cxnSpLocks noChangeShapeType="1"/>
          </p:cNvCxnSpPr>
          <p:nvPr/>
        </p:nvCxnSpPr>
        <p:spPr bwMode="auto">
          <a:xfrm>
            <a:off x="7038474" y="4827588"/>
            <a:ext cx="854149" cy="0"/>
          </a:xfrm>
          <a:prstGeom prst="straightConnector1">
            <a:avLst/>
          </a:prstGeom>
          <a:noFill/>
          <a:ln w="6350">
            <a:solidFill>
              <a:srgbClr val="009EE5"/>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21517" name="AutoShape 126"/>
          <p:cNvCxnSpPr>
            <a:cxnSpLocks noChangeShapeType="1"/>
          </p:cNvCxnSpPr>
          <p:nvPr/>
        </p:nvCxnSpPr>
        <p:spPr bwMode="auto">
          <a:xfrm>
            <a:off x="7990974" y="4827588"/>
            <a:ext cx="854149" cy="0"/>
          </a:xfrm>
          <a:prstGeom prst="straightConnector1">
            <a:avLst/>
          </a:prstGeom>
          <a:noFill/>
          <a:ln w="6350">
            <a:solidFill>
              <a:srgbClr val="009EE5"/>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sp>
        <p:nvSpPr>
          <p:cNvPr id="21518" name="Line 127"/>
          <p:cNvSpPr>
            <a:spLocks noChangeShapeType="1"/>
          </p:cNvSpPr>
          <p:nvPr/>
        </p:nvSpPr>
        <p:spPr bwMode="auto">
          <a:xfrm>
            <a:off x="2331243" y="1985130"/>
            <a:ext cx="0" cy="191770"/>
          </a:xfrm>
          <a:prstGeom prst="line">
            <a:avLst/>
          </a:prstGeom>
          <a:noFill/>
          <a:ln w="6350">
            <a:solidFill>
              <a:srgbClr val="009EE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a:defRPr/>
            </a:pPr>
            <a:endParaRPr lang="ca-ES" sz="2000"/>
          </a:p>
        </p:txBody>
      </p:sp>
      <p:sp>
        <p:nvSpPr>
          <p:cNvPr id="21519" name="Line 128"/>
          <p:cNvSpPr>
            <a:spLocks noChangeShapeType="1"/>
          </p:cNvSpPr>
          <p:nvPr/>
        </p:nvSpPr>
        <p:spPr bwMode="auto">
          <a:xfrm>
            <a:off x="3256756" y="1985130"/>
            <a:ext cx="0" cy="191770"/>
          </a:xfrm>
          <a:prstGeom prst="line">
            <a:avLst/>
          </a:prstGeom>
          <a:noFill/>
          <a:ln w="6350">
            <a:solidFill>
              <a:srgbClr val="009EE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a:defRPr/>
            </a:pPr>
            <a:endParaRPr lang="ca-ES" sz="2000"/>
          </a:p>
        </p:txBody>
      </p:sp>
      <p:sp>
        <p:nvSpPr>
          <p:cNvPr id="21520" name="Line 129"/>
          <p:cNvSpPr>
            <a:spLocks noChangeShapeType="1"/>
          </p:cNvSpPr>
          <p:nvPr/>
        </p:nvSpPr>
        <p:spPr bwMode="auto">
          <a:xfrm>
            <a:off x="4182268" y="1985130"/>
            <a:ext cx="0" cy="191770"/>
          </a:xfrm>
          <a:prstGeom prst="line">
            <a:avLst/>
          </a:prstGeom>
          <a:noFill/>
          <a:ln w="6350">
            <a:solidFill>
              <a:srgbClr val="009EE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a:defRPr/>
            </a:pPr>
            <a:endParaRPr lang="ca-ES" sz="2000"/>
          </a:p>
        </p:txBody>
      </p:sp>
      <p:sp>
        <p:nvSpPr>
          <p:cNvPr id="21521" name="Line 130"/>
          <p:cNvSpPr>
            <a:spLocks noChangeShapeType="1"/>
          </p:cNvSpPr>
          <p:nvPr/>
        </p:nvSpPr>
        <p:spPr bwMode="auto">
          <a:xfrm>
            <a:off x="5109368" y="1985130"/>
            <a:ext cx="0" cy="191770"/>
          </a:xfrm>
          <a:prstGeom prst="line">
            <a:avLst/>
          </a:prstGeom>
          <a:noFill/>
          <a:ln w="6350">
            <a:solidFill>
              <a:srgbClr val="009EE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a:defRPr/>
            </a:pPr>
            <a:endParaRPr lang="ca-ES" sz="2000"/>
          </a:p>
        </p:txBody>
      </p:sp>
      <p:sp>
        <p:nvSpPr>
          <p:cNvPr id="21522" name="Line 131"/>
          <p:cNvSpPr>
            <a:spLocks noChangeShapeType="1"/>
          </p:cNvSpPr>
          <p:nvPr/>
        </p:nvSpPr>
        <p:spPr bwMode="auto">
          <a:xfrm>
            <a:off x="6034881" y="1985130"/>
            <a:ext cx="0" cy="191770"/>
          </a:xfrm>
          <a:prstGeom prst="line">
            <a:avLst/>
          </a:prstGeom>
          <a:noFill/>
          <a:ln w="6350">
            <a:solidFill>
              <a:srgbClr val="009EE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a:defRPr/>
            </a:pPr>
            <a:endParaRPr lang="ca-ES" sz="2000"/>
          </a:p>
        </p:txBody>
      </p:sp>
      <p:sp>
        <p:nvSpPr>
          <p:cNvPr id="21523" name="Line 132"/>
          <p:cNvSpPr>
            <a:spLocks noChangeShapeType="1"/>
          </p:cNvSpPr>
          <p:nvPr/>
        </p:nvSpPr>
        <p:spPr bwMode="auto">
          <a:xfrm>
            <a:off x="7887493" y="1985130"/>
            <a:ext cx="0" cy="191770"/>
          </a:xfrm>
          <a:prstGeom prst="line">
            <a:avLst/>
          </a:prstGeom>
          <a:noFill/>
          <a:ln w="6350">
            <a:solidFill>
              <a:srgbClr val="009EE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a:defRPr/>
            </a:pPr>
            <a:endParaRPr lang="ca-ES" sz="2000"/>
          </a:p>
        </p:txBody>
      </p:sp>
      <p:sp>
        <p:nvSpPr>
          <p:cNvPr id="21524" name="Line 133"/>
          <p:cNvSpPr>
            <a:spLocks noChangeShapeType="1"/>
          </p:cNvSpPr>
          <p:nvPr/>
        </p:nvSpPr>
        <p:spPr bwMode="auto">
          <a:xfrm>
            <a:off x="6960393" y="1985130"/>
            <a:ext cx="0" cy="191770"/>
          </a:xfrm>
          <a:prstGeom prst="line">
            <a:avLst/>
          </a:prstGeom>
          <a:noFill/>
          <a:ln w="6350">
            <a:solidFill>
              <a:srgbClr val="009EE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a:defRPr/>
            </a:pPr>
            <a:endParaRPr lang="ca-ES" sz="2000"/>
          </a:p>
        </p:txBody>
      </p:sp>
      <p:cxnSp>
        <p:nvCxnSpPr>
          <p:cNvPr id="21525" name="AutoShape 134"/>
          <p:cNvCxnSpPr>
            <a:cxnSpLocks noChangeShapeType="1"/>
            <a:stCxn id="21509" idx="3"/>
          </p:cNvCxnSpPr>
          <p:nvPr/>
        </p:nvCxnSpPr>
        <p:spPr bwMode="auto">
          <a:xfrm flipV="1">
            <a:off x="1913566" y="3383458"/>
            <a:ext cx="3548802" cy="1400"/>
          </a:xfrm>
          <a:prstGeom prst="straightConnector1">
            <a:avLst/>
          </a:prstGeom>
          <a:noFill/>
          <a:ln w="6350">
            <a:solidFill>
              <a:srgbClr val="009EE5"/>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21526" name="AutoShape 135"/>
          <p:cNvCxnSpPr>
            <a:cxnSpLocks noChangeShapeType="1"/>
          </p:cNvCxnSpPr>
          <p:nvPr/>
        </p:nvCxnSpPr>
        <p:spPr bwMode="auto">
          <a:xfrm>
            <a:off x="1698124" y="4827588"/>
            <a:ext cx="1717523" cy="0"/>
          </a:xfrm>
          <a:prstGeom prst="straightConnector1">
            <a:avLst/>
          </a:prstGeom>
          <a:noFill/>
          <a:ln w="6350">
            <a:solidFill>
              <a:srgbClr val="009EE5"/>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sp>
        <p:nvSpPr>
          <p:cNvPr id="24598" name="Rectangle 55"/>
          <p:cNvSpPr>
            <a:spLocks noChangeArrowheads="1"/>
          </p:cNvSpPr>
          <p:nvPr/>
        </p:nvSpPr>
        <p:spPr bwMode="gray">
          <a:xfrm>
            <a:off x="2229643" y="1669218"/>
            <a:ext cx="227013" cy="3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dirty="0">
                <a:latin typeface="Avenir Light"/>
                <a:cs typeface="Avenir Light"/>
              </a:rPr>
              <a:t>1</a:t>
            </a:r>
          </a:p>
        </p:txBody>
      </p:sp>
      <p:sp>
        <p:nvSpPr>
          <p:cNvPr id="24599" name="Rectangle 55"/>
          <p:cNvSpPr>
            <a:spLocks noChangeArrowheads="1"/>
          </p:cNvSpPr>
          <p:nvPr/>
        </p:nvSpPr>
        <p:spPr bwMode="gray">
          <a:xfrm>
            <a:off x="3124993" y="1669218"/>
            <a:ext cx="227013" cy="3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2</a:t>
            </a:r>
          </a:p>
        </p:txBody>
      </p:sp>
      <p:sp>
        <p:nvSpPr>
          <p:cNvPr id="24600" name="Rectangle 55"/>
          <p:cNvSpPr>
            <a:spLocks noChangeArrowheads="1"/>
          </p:cNvSpPr>
          <p:nvPr/>
        </p:nvSpPr>
        <p:spPr bwMode="gray">
          <a:xfrm>
            <a:off x="4050506" y="1669218"/>
            <a:ext cx="227012" cy="3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3</a:t>
            </a:r>
          </a:p>
        </p:txBody>
      </p:sp>
      <p:sp>
        <p:nvSpPr>
          <p:cNvPr id="24601" name="Rectangle 55"/>
          <p:cNvSpPr>
            <a:spLocks noChangeArrowheads="1"/>
          </p:cNvSpPr>
          <p:nvPr/>
        </p:nvSpPr>
        <p:spPr bwMode="gray">
          <a:xfrm>
            <a:off x="4945856" y="1669218"/>
            <a:ext cx="227012" cy="3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4</a:t>
            </a:r>
          </a:p>
        </p:txBody>
      </p:sp>
      <p:sp>
        <p:nvSpPr>
          <p:cNvPr id="24602" name="Rectangle 55"/>
          <p:cNvSpPr>
            <a:spLocks noChangeArrowheads="1"/>
          </p:cNvSpPr>
          <p:nvPr/>
        </p:nvSpPr>
        <p:spPr bwMode="gray">
          <a:xfrm>
            <a:off x="5890418" y="1669218"/>
            <a:ext cx="227013" cy="3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5</a:t>
            </a:r>
          </a:p>
        </p:txBody>
      </p:sp>
      <p:sp>
        <p:nvSpPr>
          <p:cNvPr id="24603" name="Rectangle 55"/>
          <p:cNvSpPr>
            <a:spLocks noChangeArrowheads="1"/>
          </p:cNvSpPr>
          <p:nvPr/>
        </p:nvSpPr>
        <p:spPr bwMode="gray">
          <a:xfrm>
            <a:off x="6814343" y="1669218"/>
            <a:ext cx="227013" cy="3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6</a:t>
            </a:r>
          </a:p>
        </p:txBody>
      </p:sp>
      <p:sp>
        <p:nvSpPr>
          <p:cNvPr id="24604" name="Rectangle 55"/>
          <p:cNvSpPr>
            <a:spLocks noChangeArrowheads="1"/>
          </p:cNvSpPr>
          <p:nvPr/>
        </p:nvSpPr>
        <p:spPr bwMode="gray">
          <a:xfrm>
            <a:off x="7749381" y="1669218"/>
            <a:ext cx="227012" cy="3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7</a:t>
            </a:r>
          </a:p>
        </p:txBody>
      </p:sp>
      <p:sp>
        <p:nvSpPr>
          <p:cNvPr id="24605" name="Rectangle 55"/>
          <p:cNvSpPr>
            <a:spLocks noChangeArrowheads="1"/>
          </p:cNvSpPr>
          <p:nvPr/>
        </p:nvSpPr>
        <p:spPr bwMode="gray">
          <a:xfrm>
            <a:off x="8503443" y="1669218"/>
            <a:ext cx="227013" cy="3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8</a:t>
            </a:r>
          </a:p>
        </p:txBody>
      </p:sp>
      <p:sp>
        <p:nvSpPr>
          <p:cNvPr id="24606" name="Rectangle 55"/>
          <p:cNvSpPr>
            <a:spLocks noChangeArrowheads="1"/>
          </p:cNvSpPr>
          <p:nvPr/>
        </p:nvSpPr>
        <p:spPr bwMode="gray">
          <a:xfrm>
            <a:off x="2455361" y="2953264"/>
            <a:ext cx="2516157" cy="41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dirty="0">
                <a:latin typeface="Avenir Light"/>
                <a:cs typeface="Avenir Light"/>
              </a:rPr>
              <a:t>Grace period - 4 years </a:t>
            </a:r>
          </a:p>
        </p:txBody>
      </p:sp>
      <p:sp>
        <p:nvSpPr>
          <p:cNvPr id="24607" name="Rectangle 55"/>
          <p:cNvSpPr>
            <a:spLocks noChangeArrowheads="1"/>
          </p:cNvSpPr>
          <p:nvPr/>
        </p:nvSpPr>
        <p:spPr bwMode="gray">
          <a:xfrm>
            <a:off x="6328861" y="2936875"/>
            <a:ext cx="1243514"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25% anual</a:t>
            </a:r>
          </a:p>
        </p:txBody>
      </p:sp>
      <p:sp>
        <p:nvSpPr>
          <p:cNvPr id="24608" name="Rectangle 55"/>
          <p:cNvSpPr>
            <a:spLocks noChangeArrowheads="1"/>
          </p:cNvSpPr>
          <p:nvPr/>
        </p:nvSpPr>
        <p:spPr bwMode="gray">
          <a:xfrm>
            <a:off x="2150561" y="4381668"/>
            <a:ext cx="675203" cy="41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2%</a:t>
            </a:r>
          </a:p>
        </p:txBody>
      </p:sp>
      <p:sp>
        <p:nvSpPr>
          <p:cNvPr id="24609" name="Rectangle 55"/>
          <p:cNvSpPr>
            <a:spLocks noChangeArrowheads="1"/>
          </p:cNvSpPr>
          <p:nvPr/>
        </p:nvSpPr>
        <p:spPr bwMode="gray">
          <a:xfrm>
            <a:off x="3973010" y="4391694"/>
            <a:ext cx="584807" cy="38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4%</a:t>
            </a:r>
          </a:p>
        </p:txBody>
      </p:sp>
      <p:sp>
        <p:nvSpPr>
          <p:cNvPr id="24610" name="Rectangle 55"/>
          <p:cNvSpPr>
            <a:spLocks noChangeArrowheads="1"/>
          </p:cNvSpPr>
          <p:nvPr/>
        </p:nvSpPr>
        <p:spPr bwMode="gray">
          <a:xfrm>
            <a:off x="5246185" y="4397710"/>
            <a:ext cx="693651" cy="3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5%</a:t>
            </a:r>
          </a:p>
        </p:txBody>
      </p:sp>
      <p:sp>
        <p:nvSpPr>
          <p:cNvPr id="24611" name="Rectangle 55"/>
          <p:cNvSpPr>
            <a:spLocks noChangeArrowheads="1"/>
          </p:cNvSpPr>
          <p:nvPr/>
        </p:nvSpPr>
        <p:spPr bwMode="gray">
          <a:xfrm>
            <a:off x="6166936" y="4391694"/>
            <a:ext cx="518394" cy="38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6%</a:t>
            </a:r>
          </a:p>
        </p:txBody>
      </p:sp>
      <p:sp>
        <p:nvSpPr>
          <p:cNvPr id="24612" name="Rectangle 55"/>
          <p:cNvSpPr>
            <a:spLocks noChangeArrowheads="1"/>
          </p:cNvSpPr>
          <p:nvPr/>
        </p:nvSpPr>
        <p:spPr bwMode="gray">
          <a:xfrm>
            <a:off x="7125786" y="4408404"/>
            <a:ext cx="737926" cy="32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7%</a:t>
            </a:r>
          </a:p>
        </p:txBody>
      </p:sp>
      <p:sp>
        <p:nvSpPr>
          <p:cNvPr id="24613" name="Rectangle 55"/>
          <p:cNvSpPr>
            <a:spLocks noChangeArrowheads="1"/>
          </p:cNvSpPr>
          <p:nvPr/>
        </p:nvSpPr>
        <p:spPr bwMode="gray">
          <a:xfrm>
            <a:off x="8084635" y="4365626"/>
            <a:ext cx="6715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latin typeface="Avenir Light"/>
                <a:cs typeface="Avenir Light"/>
              </a:rPr>
              <a:t>8%</a:t>
            </a:r>
          </a:p>
        </p:txBody>
      </p:sp>
      <p:sp>
        <p:nvSpPr>
          <p:cNvPr id="21544" name="Rectangle 4"/>
          <p:cNvSpPr>
            <a:spLocks noChangeArrowheads="1"/>
          </p:cNvSpPr>
          <p:nvPr/>
        </p:nvSpPr>
        <p:spPr bwMode="gray">
          <a:xfrm>
            <a:off x="231273" y="466724"/>
            <a:ext cx="8447879"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defTabSz="811213">
              <a:buClr>
                <a:schemeClr val="tx1"/>
              </a:buClr>
              <a:defRPr/>
            </a:pPr>
            <a:r>
              <a:rPr lang="en-GB" sz="2000" u="sng" dirty="0" smtClean="0">
                <a:solidFill>
                  <a:srgbClr val="0000FF"/>
                </a:solidFill>
                <a:latin typeface="Avenir Light"/>
                <a:cs typeface="Avenir Light"/>
              </a:rPr>
              <a:t>1.2.1 Key </a:t>
            </a:r>
            <a:r>
              <a:rPr lang="en-GB" sz="2000" u="sng" dirty="0">
                <a:solidFill>
                  <a:srgbClr val="0000FF"/>
                </a:solidFill>
                <a:latin typeface="Avenir Light"/>
                <a:cs typeface="Avenir Light"/>
              </a:rPr>
              <a:t>aspects of the loan</a:t>
            </a:r>
            <a:r>
              <a:rPr lang="en-GB" sz="2000" u="sng" dirty="0" smtClean="0">
                <a:solidFill>
                  <a:srgbClr val="0000FF"/>
                </a:solidFill>
                <a:latin typeface="Avenir Light"/>
                <a:cs typeface="Avenir Light"/>
              </a:rPr>
              <a:t>: </a:t>
            </a:r>
            <a:r>
              <a:rPr lang="en-GB" sz="2000" dirty="0">
                <a:latin typeface="Avenir Light"/>
                <a:cs typeface="Avenir Light"/>
              </a:rPr>
              <a:t>Investment instrument: loans with yield premiums and without warranties  </a:t>
            </a:r>
          </a:p>
          <a:p>
            <a:pPr defTabSz="811213">
              <a:buClr>
                <a:schemeClr val="tx1"/>
              </a:buClr>
              <a:defRPr/>
            </a:pPr>
            <a:r>
              <a:rPr lang="en-GB" sz="2000" u="sng" dirty="0" smtClean="0">
                <a:solidFill>
                  <a:srgbClr val="0000FF"/>
                </a:solidFill>
                <a:latin typeface="Avenir Light"/>
                <a:cs typeface="Avenir Light"/>
              </a:rPr>
              <a:t> </a:t>
            </a:r>
            <a:endParaRPr lang="en-GB" sz="2000" u="sng" dirty="0">
              <a:solidFill>
                <a:srgbClr val="0000FF"/>
              </a:solidFill>
              <a:latin typeface="Avenir Light"/>
              <a:cs typeface="Avenir Light"/>
            </a:endParaRPr>
          </a:p>
        </p:txBody>
      </p:sp>
      <p:sp>
        <p:nvSpPr>
          <p:cNvPr id="43" name="Rectángulo 42"/>
          <p:cNvSpPr/>
          <p:nvPr/>
        </p:nvSpPr>
        <p:spPr>
          <a:xfrm>
            <a:off x="231274" y="5693806"/>
            <a:ext cx="8590588" cy="707886"/>
          </a:xfrm>
          <a:prstGeom prst="rect">
            <a:avLst/>
          </a:prstGeom>
          <a:ln w="12700" cmpd="sng">
            <a:solidFill>
              <a:srgbClr val="0000FF"/>
            </a:solidFill>
          </a:ln>
        </p:spPr>
        <p:txBody>
          <a:bodyPr wrap="square">
            <a:spAutoFit/>
          </a:bodyPr>
          <a:lstStyle/>
          <a:p>
            <a:pPr>
              <a:defRPr/>
            </a:pPr>
            <a:r>
              <a:rPr lang="en-GB" sz="2000" b="1" dirty="0" smtClean="0">
                <a:solidFill>
                  <a:srgbClr val="0000FF"/>
                </a:solidFill>
                <a:latin typeface="Avenir Light"/>
                <a:cs typeface="Avenir Light"/>
              </a:rPr>
              <a:t>Objective</a:t>
            </a:r>
            <a:r>
              <a:rPr lang="en-GB" sz="2000" b="1" dirty="0">
                <a:solidFill>
                  <a:srgbClr val="0000FF"/>
                </a:solidFill>
                <a:latin typeface="Avenir Light"/>
                <a:cs typeface="Avenir Light"/>
              </a:rPr>
              <a:t>: </a:t>
            </a:r>
            <a:r>
              <a:rPr lang="en-GB" sz="2000" b="1" dirty="0" smtClean="0">
                <a:latin typeface="Avenir Light"/>
                <a:cs typeface="Avenir Light"/>
              </a:rPr>
              <a:t>To </a:t>
            </a:r>
            <a:r>
              <a:rPr lang="en-GB" sz="2000" b="1" dirty="0">
                <a:latin typeface="Avenir Light"/>
                <a:cs typeface="Avenir Light"/>
              </a:rPr>
              <a:t>capture the profitability of the </a:t>
            </a:r>
            <a:r>
              <a:rPr lang="en-GB" sz="2000" b="1" dirty="0" err="1" smtClean="0">
                <a:latin typeface="Avenir Light"/>
                <a:cs typeface="Avenir Light"/>
              </a:rPr>
              <a:t>proj</a:t>
            </a:r>
            <a:r>
              <a:rPr lang="en-GB" sz="2000" b="1" dirty="0" smtClean="0">
                <a:latin typeface="Avenir Light"/>
                <a:cs typeface="Avenir Light"/>
              </a:rPr>
              <a:t>. &amp; </a:t>
            </a:r>
            <a:r>
              <a:rPr lang="en-GB" sz="2000" b="1" dirty="0">
                <a:latin typeface="Avenir Light"/>
                <a:cs typeface="Avenir Light"/>
              </a:rPr>
              <a:t>share </a:t>
            </a:r>
            <a:r>
              <a:rPr lang="en-GB" sz="2000" b="1" dirty="0" smtClean="0">
                <a:latin typeface="Avenir Light"/>
                <a:cs typeface="Avenir Light"/>
              </a:rPr>
              <a:t>risks </a:t>
            </a:r>
            <a:r>
              <a:rPr lang="en-GB" sz="2000" b="1" dirty="0">
                <a:latin typeface="Avenir Light"/>
                <a:cs typeface="Avenir Light"/>
              </a:rPr>
              <a:t>with them as if </a:t>
            </a:r>
            <a:r>
              <a:rPr lang="en-GB" sz="2000" b="1" dirty="0" smtClean="0">
                <a:latin typeface="Avenir Light"/>
                <a:cs typeface="Avenir Light"/>
              </a:rPr>
              <a:t>were shareholders. </a:t>
            </a:r>
            <a:endParaRPr lang="en-GB" sz="2000" b="1" dirty="0">
              <a:latin typeface="Avenir Light"/>
              <a:cs typeface="Avenir Light"/>
            </a:endParaRPr>
          </a:p>
        </p:txBody>
      </p:sp>
    </p:spTree>
    <p:extLst>
      <p:ext uri="{BB962C8B-B14F-4D97-AF65-F5344CB8AC3E}">
        <p14:creationId xmlns:p14="http://schemas.microsoft.com/office/powerpoint/2010/main" val="18238573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gray">
          <a:xfrm>
            <a:off x="238750" y="614589"/>
            <a:ext cx="6353944" cy="202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defTabSz="811213">
              <a:buClr>
                <a:schemeClr val="tx1"/>
              </a:buClr>
              <a:defRPr/>
            </a:pPr>
            <a:r>
              <a:rPr lang="en-GB" sz="2000" u="sng" dirty="0" smtClean="0">
                <a:solidFill>
                  <a:srgbClr val="0000FF"/>
                </a:solidFill>
                <a:latin typeface="Avenir Light"/>
                <a:cs typeface="Avenir Light"/>
              </a:rPr>
              <a:t>1.2.2 Key </a:t>
            </a:r>
            <a:r>
              <a:rPr lang="en-GB" sz="2000" u="sng" dirty="0">
                <a:solidFill>
                  <a:srgbClr val="0000FF"/>
                </a:solidFill>
                <a:latin typeface="Avenir Light"/>
                <a:cs typeface="Avenir Light"/>
              </a:rPr>
              <a:t>aspects of the </a:t>
            </a:r>
            <a:r>
              <a:rPr lang="en-GB" sz="2000" u="sng" dirty="0" smtClean="0">
                <a:solidFill>
                  <a:srgbClr val="0000FF"/>
                </a:solidFill>
                <a:latin typeface="Avenir Light"/>
                <a:cs typeface="Avenir Light"/>
              </a:rPr>
              <a:t>equity investment: </a:t>
            </a:r>
            <a:endParaRPr lang="en-GB" sz="2000" u="sng" dirty="0">
              <a:solidFill>
                <a:srgbClr val="0000FF"/>
              </a:solidFill>
              <a:latin typeface="Avenir Light"/>
              <a:cs typeface="Avenir Light"/>
            </a:endParaRPr>
          </a:p>
        </p:txBody>
      </p:sp>
      <p:sp>
        <p:nvSpPr>
          <p:cNvPr id="3" name="Rectangle 5"/>
          <p:cNvSpPr>
            <a:spLocks noChangeArrowheads="1"/>
          </p:cNvSpPr>
          <p:nvPr/>
        </p:nvSpPr>
        <p:spPr bwMode="gray">
          <a:xfrm>
            <a:off x="221287" y="1578028"/>
            <a:ext cx="1620213" cy="1777961"/>
          </a:xfrm>
          <a:prstGeom prst="homePlate">
            <a:avLst>
              <a:gd name="adj" fmla="val 20736"/>
            </a:avLst>
          </a:prstGeom>
          <a:solidFill>
            <a:schemeClr val="bg1">
              <a:lumMod val="95000"/>
            </a:schemeClr>
          </a:solidFill>
          <a:ln>
            <a:solidFill>
              <a:srgbClr val="0000FF"/>
            </a:solidFill>
          </a:ln>
          <a:effectLst/>
          <a:extLst/>
        </p:spPr>
        <p:txBody>
          <a:bodyPr lIns="66118" tIns="0" rIns="0" bIns="0" anchor="ctr"/>
          <a:lstStyle/>
          <a:p>
            <a:pPr defTabSz="811213" eaLnBrk="0" hangingPunct="0">
              <a:lnSpc>
                <a:spcPct val="90000"/>
              </a:lnSpc>
              <a:defRPr/>
            </a:pPr>
            <a:r>
              <a:rPr lang="en-GB" sz="2000" u="none" dirty="0">
                <a:solidFill>
                  <a:srgbClr val="0000FF"/>
                </a:solidFill>
                <a:latin typeface="Avenir Light"/>
                <a:cs typeface="Avenir Light"/>
              </a:rPr>
              <a:t>Premium in the case of company’s sale</a:t>
            </a:r>
          </a:p>
        </p:txBody>
      </p:sp>
      <p:sp>
        <p:nvSpPr>
          <p:cNvPr id="4" name="Rectangle 5"/>
          <p:cNvSpPr>
            <a:spLocks noChangeArrowheads="1"/>
          </p:cNvSpPr>
          <p:nvPr/>
        </p:nvSpPr>
        <p:spPr bwMode="gray">
          <a:xfrm>
            <a:off x="1841500" y="1589141"/>
            <a:ext cx="1526211" cy="687334"/>
          </a:xfrm>
          <a:prstGeom prst="homePlate">
            <a:avLst>
              <a:gd name="adj" fmla="val 58949"/>
            </a:avLst>
          </a:prstGeom>
          <a:solidFill>
            <a:schemeClr val="bg1">
              <a:lumMod val="95000"/>
            </a:schemeClr>
          </a:solidFill>
          <a:ln>
            <a:solidFill>
              <a:srgbClr val="0000FF"/>
            </a:solidFill>
          </a:ln>
          <a:effectLst/>
          <a:extLst/>
        </p:spPr>
        <p:txBody>
          <a:bodyPr lIns="66118" tIns="0" rIns="0" bIns="0" anchor="ctr"/>
          <a:lstStyle/>
          <a:p>
            <a:pPr defTabSz="811213" eaLnBrk="0" hangingPunct="0">
              <a:lnSpc>
                <a:spcPct val="90000"/>
              </a:lnSpc>
              <a:defRPr/>
            </a:pPr>
            <a:r>
              <a:rPr lang="en-GB" sz="1600" u="none" dirty="0">
                <a:solidFill>
                  <a:srgbClr val="0000FF"/>
                </a:solidFill>
                <a:latin typeface="Avenir Light"/>
                <a:cs typeface="Avenir Light"/>
              </a:rPr>
              <a:t>Entrepreneur annual </a:t>
            </a:r>
            <a:r>
              <a:rPr lang="en-GB" sz="1600" u="none" dirty="0" err="1">
                <a:solidFill>
                  <a:srgbClr val="0000FF"/>
                </a:solidFill>
                <a:latin typeface="Avenir Light"/>
                <a:cs typeface="Avenir Light"/>
              </a:rPr>
              <a:t>TIR</a:t>
            </a:r>
            <a:r>
              <a:rPr lang="en-GB" sz="1600" u="none" dirty="0">
                <a:solidFill>
                  <a:srgbClr val="0000FF"/>
                </a:solidFill>
                <a:latin typeface="Avenir Light"/>
                <a:cs typeface="Avenir Light"/>
              </a:rPr>
              <a:t> </a:t>
            </a:r>
          </a:p>
        </p:txBody>
      </p:sp>
      <p:cxnSp>
        <p:nvCxnSpPr>
          <p:cNvPr id="5" name="AutoShape 47"/>
          <p:cNvCxnSpPr>
            <a:cxnSpLocks noChangeShapeType="1"/>
          </p:cNvCxnSpPr>
          <p:nvPr/>
        </p:nvCxnSpPr>
        <p:spPr bwMode="auto">
          <a:xfrm>
            <a:off x="3464550" y="1812979"/>
            <a:ext cx="1238754" cy="163"/>
          </a:xfrm>
          <a:prstGeom prst="straightConnector1">
            <a:avLst/>
          </a:prstGeom>
          <a:noFill/>
          <a:ln w="6350">
            <a:solidFill>
              <a:srgbClr val="009EE5"/>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6" name="AutoShape 48"/>
          <p:cNvCxnSpPr>
            <a:cxnSpLocks noChangeShapeType="1"/>
          </p:cNvCxnSpPr>
          <p:nvPr/>
        </p:nvCxnSpPr>
        <p:spPr bwMode="auto">
          <a:xfrm>
            <a:off x="4805987" y="1812979"/>
            <a:ext cx="2455360" cy="163"/>
          </a:xfrm>
          <a:prstGeom prst="straightConnector1">
            <a:avLst/>
          </a:prstGeom>
          <a:noFill/>
          <a:ln w="6350">
            <a:solidFill>
              <a:srgbClr val="009EE5"/>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cxnSp>
        <p:nvCxnSpPr>
          <p:cNvPr id="7" name="AutoShape 49"/>
          <p:cNvCxnSpPr>
            <a:cxnSpLocks noChangeShapeType="1"/>
          </p:cNvCxnSpPr>
          <p:nvPr/>
        </p:nvCxnSpPr>
        <p:spPr bwMode="auto">
          <a:xfrm>
            <a:off x="7299950" y="1812979"/>
            <a:ext cx="1514791" cy="163"/>
          </a:xfrm>
          <a:prstGeom prst="straightConnector1">
            <a:avLst/>
          </a:prstGeom>
          <a:noFill/>
          <a:ln w="6350">
            <a:solidFill>
              <a:srgbClr val="009EE5"/>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sp>
        <p:nvSpPr>
          <p:cNvPr id="8" name="Rectangle 55"/>
          <p:cNvSpPr>
            <a:spLocks noChangeArrowheads="1"/>
          </p:cNvSpPr>
          <p:nvPr/>
        </p:nvSpPr>
        <p:spPr bwMode="gray">
          <a:xfrm>
            <a:off x="3367711" y="1482779"/>
            <a:ext cx="499251" cy="29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dirty="0">
                <a:solidFill>
                  <a:srgbClr val="0000FF"/>
                </a:solidFill>
                <a:latin typeface="Avenir Light"/>
                <a:cs typeface="Avenir Light"/>
              </a:rPr>
              <a:t>0%</a:t>
            </a:r>
            <a:endParaRPr lang="en-GB" sz="2400" u="none" dirty="0">
              <a:solidFill>
                <a:srgbClr val="0000FF"/>
              </a:solidFill>
              <a:latin typeface="Avenir Light"/>
              <a:cs typeface="Avenir Light"/>
            </a:endParaRPr>
          </a:p>
        </p:txBody>
      </p:sp>
      <p:sp>
        <p:nvSpPr>
          <p:cNvPr id="9" name="Rectangle 55"/>
          <p:cNvSpPr>
            <a:spLocks noChangeArrowheads="1"/>
          </p:cNvSpPr>
          <p:nvPr/>
        </p:nvSpPr>
        <p:spPr bwMode="gray">
          <a:xfrm>
            <a:off x="4307512" y="1484366"/>
            <a:ext cx="882634" cy="24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dirty="0">
                <a:solidFill>
                  <a:srgbClr val="0000FF"/>
                </a:solidFill>
                <a:latin typeface="Avenir Light"/>
                <a:cs typeface="Avenir Light"/>
              </a:rPr>
              <a:t>10%</a:t>
            </a:r>
          </a:p>
        </p:txBody>
      </p:sp>
      <p:sp>
        <p:nvSpPr>
          <p:cNvPr id="10" name="Rectangle 55"/>
          <p:cNvSpPr>
            <a:spLocks noChangeArrowheads="1"/>
          </p:cNvSpPr>
          <p:nvPr/>
        </p:nvSpPr>
        <p:spPr bwMode="gray">
          <a:xfrm>
            <a:off x="6704636" y="1455791"/>
            <a:ext cx="858779" cy="32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dirty="0">
                <a:solidFill>
                  <a:srgbClr val="0000FF"/>
                </a:solidFill>
                <a:latin typeface="Avenir Light"/>
                <a:cs typeface="Avenir Light"/>
              </a:rPr>
              <a:t>30%</a:t>
            </a:r>
          </a:p>
        </p:txBody>
      </p:sp>
      <p:sp>
        <p:nvSpPr>
          <p:cNvPr id="11" name="Rectangle 55"/>
          <p:cNvSpPr>
            <a:spLocks noChangeArrowheads="1"/>
          </p:cNvSpPr>
          <p:nvPr/>
        </p:nvSpPr>
        <p:spPr bwMode="gray">
          <a:xfrm>
            <a:off x="7685712" y="1428804"/>
            <a:ext cx="1204677" cy="29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u="none">
                <a:solidFill>
                  <a:srgbClr val="0000FF"/>
                </a:solidFill>
                <a:latin typeface="Avenir Light"/>
                <a:cs typeface="Avenir Light"/>
              </a:rPr>
              <a:t>In future</a:t>
            </a:r>
          </a:p>
        </p:txBody>
      </p:sp>
      <p:sp>
        <p:nvSpPr>
          <p:cNvPr id="12" name="Rectangle 55"/>
          <p:cNvSpPr>
            <a:spLocks noChangeArrowheads="1"/>
          </p:cNvSpPr>
          <p:nvPr/>
        </p:nvSpPr>
        <p:spPr bwMode="gray">
          <a:xfrm>
            <a:off x="4580562" y="1527229"/>
            <a:ext cx="202768" cy="9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sz="2800" u="none"/>
              <a:t>,</a:t>
            </a:r>
          </a:p>
        </p:txBody>
      </p:sp>
      <p:sp>
        <p:nvSpPr>
          <p:cNvPr id="13" name="Rectangle 55"/>
          <p:cNvSpPr>
            <a:spLocks noChangeArrowheads="1"/>
          </p:cNvSpPr>
          <p:nvPr/>
        </p:nvSpPr>
        <p:spPr bwMode="gray">
          <a:xfrm>
            <a:off x="7034837" y="1527229"/>
            <a:ext cx="202768" cy="9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00" tIns="41953" rIns="83900" bIns="41953"/>
          <a:lstStyle/>
          <a:p>
            <a:pPr marL="244475" indent="-244475" defTabSz="839788">
              <a:spcBef>
                <a:spcPct val="20000"/>
              </a:spcBef>
            </a:pPr>
            <a:r>
              <a:rPr lang="en-GB" sz="2800" u="none">
                <a:solidFill>
                  <a:srgbClr val="0000FF"/>
                </a:solidFill>
              </a:rPr>
              <a:t>,</a:t>
            </a:r>
          </a:p>
        </p:txBody>
      </p:sp>
      <p:sp>
        <p:nvSpPr>
          <p:cNvPr id="14" name="Rectangle 57"/>
          <p:cNvSpPr>
            <a:spLocks noChangeArrowheads="1"/>
          </p:cNvSpPr>
          <p:nvPr/>
        </p:nvSpPr>
        <p:spPr bwMode="auto">
          <a:xfrm>
            <a:off x="3124199" y="1946329"/>
            <a:ext cx="1390405" cy="56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marL="266700" defTabSz="914400" eaLnBrk="0" hangingPunct="0">
              <a:lnSpc>
                <a:spcPct val="95000"/>
              </a:lnSpc>
              <a:spcBef>
                <a:spcPct val="50000"/>
              </a:spcBef>
              <a:buClr>
                <a:schemeClr val="tx1"/>
              </a:buClr>
              <a:defRPr/>
            </a:pPr>
            <a:r>
              <a:rPr lang="en-GB" altLang="ko-KR" sz="1600" u="none" dirty="0">
                <a:latin typeface="Avenir Light"/>
                <a:ea typeface="Batang" charset="0"/>
                <a:cs typeface="Avenir Light"/>
              </a:rPr>
              <a:t>Without premium . </a:t>
            </a:r>
          </a:p>
        </p:txBody>
      </p:sp>
      <p:sp>
        <p:nvSpPr>
          <p:cNvPr id="15" name="Rectangle 58"/>
          <p:cNvSpPr>
            <a:spLocks noChangeArrowheads="1"/>
          </p:cNvSpPr>
          <p:nvPr/>
        </p:nvSpPr>
        <p:spPr bwMode="auto">
          <a:xfrm>
            <a:off x="6579225" y="1959083"/>
            <a:ext cx="2437775" cy="1263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marL="266700" defTabSz="914400" eaLnBrk="0" hangingPunct="0">
              <a:lnSpc>
                <a:spcPct val="95000"/>
              </a:lnSpc>
              <a:spcBef>
                <a:spcPct val="50000"/>
              </a:spcBef>
              <a:buClr>
                <a:schemeClr val="tx1"/>
              </a:buClr>
              <a:defRPr/>
            </a:pPr>
            <a:r>
              <a:rPr lang="en-GB" altLang="ko-KR" sz="1600" u="none" dirty="0">
                <a:latin typeface="Avenir Light"/>
                <a:ea typeface="Batang" charset="0"/>
                <a:cs typeface="Avenir Light"/>
              </a:rPr>
              <a:t>Premium equivalent to the entrepreneur’s profitability applied to </a:t>
            </a:r>
            <a:r>
              <a:rPr lang="en-GB" altLang="ko-KR" sz="1600" u="none" dirty="0" smtClean="0">
                <a:latin typeface="Avenir Light"/>
                <a:ea typeface="Batang" charset="0"/>
                <a:cs typeface="Avenir Light"/>
              </a:rPr>
              <a:t>the total </a:t>
            </a:r>
            <a:r>
              <a:rPr lang="en-GB" altLang="ko-KR" sz="1600" u="none" dirty="0">
                <a:latin typeface="Avenir Light"/>
                <a:ea typeface="Batang" charset="0"/>
                <a:cs typeface="Avenir Light"/>
              </a:rPr>
              <a:t>investment, less 20%</a:t>
            </a:r>
          </a:p>
        </p:txBody>
      </p:sp>
      <p:sp>
        <p:nvSpPr>
          <p:cNvPr id="16" name="Rectangle 59"/>
          <p:cNvSpPr>
            <a:spLocks noChangeArrowheads="1"/>
          </p:cNvSpPr>
          <p:nvPr/>
        </p:nvSpPr>
        <p:spPr bwMode="auto">
          <a:xfrm>
            <a:off x="4354173" y="1933628"/>
            <a:ext cx="2555891" cy="103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marL="266700" defTabSz="914400" eaLnBrk="0" hangingPunct="0">
              <a:lnSpc>
                <a:spcPct val="95000"/>
              </a:lnSpc>
              <a:spcBef>
                <a:spcPct val="50000"/>
              </a:spcBef>
              <a:buClr>
                <a:schemeClr val="tx1"/>
              </a:buClr>
              <a:defRPr/>
            </a:pPr>
            <a:r>
              <a:rPr lang="en-GB" altLang="ko-KR" sz="1600" u="none" dirty="0">
                <a:latin typeface="Avenir Light"/>
                <a:ea typeface="Batang" charset="0"/>
                <a:cs typeface="Avenir Light"/>
              </a:rPr>
              <a:t>A premium % of the amount to be written off, depending on the time of sale </a:t>
            </a:r>
          </a:p>
        </p:txBody>
      </p:sp>
      <p:sp>
        <p:nvSpPr>
          <p:cNvPr id="20" name="Rectángulo 19"/>
          <p:cNvSpPr/>
          <p:nvPr/>
        </p:nvSpPr>
        <p:spPr>
          <a:xfrm>
            <a:off x="209527" y="5397217"/>
            <a:ext cx="8605214" cy="1015663"/>
          </a:xfrm>
          <a:prstGeom prst="rect">
            <a:avLst/>
          </a:prstGeom>
          <a:ln w="12700" cmpd="sng">
            <a:solidFill>
              <a:srgbClr val="0000FF"/>
            </a:solidFill>
          </a:ln>
        </p:spPr>
        <p:txBody>
          <a:bodyPr wrap="square">
            <a:spAutoFit/>
          </a:bodyPr>
          <a:lstStyle/>
          <a:p>
            <a:pPr>
              <a:defRPr/>
            </a:pPr>
            <a:r>
              <a:rPr lang="en-GB" sz="2000" b="1" dirty="0" smtClean="0">
                <a:solidFill>
                  <a:srgbClr val="0000FF"/>
                </a:solidFill>
                <a:latin typeface="Avenir Light"/>
                <a:cs typeface="Avenir Light"/>
              </a:rPr>
              <a:t>Objective</a:t>
            </a:r>
            <a:r>
              <a:rPr lang="en-GB" sz="2000" b="1" dirty="0">
                <a:solidFill>
                  <a:srgbClr val="0000FF"/>
                </a:solidFill>
                <a:latin typeface="Avenir Light"/>
                <a:cs typeface="Avenir Light"/>
              </a:rPr>
              <a:t>: </a:t>
            </a:r>
            <a:r>
              <a:rPr lang="en-GB" sz="2000" b="1" dirty="0" smtClean="0">
                <a:latin typeface="Avenir Light"/>
                <a:cs typeface="Avenir Light"/>
              </a:rPr>
              <a:t>To </a:t>
            </a:r>
            <a:r>
              <a:rPr lang="en-GB" sz="2000" b="1" dirty="0">
                <a:latin typeface="Avenir Light"/>
                <a:cs typeface="Avenir Light"/>
              </a:rPr>
              <a:t>capture part of the value that might be produced from the sale of the company or through extraordinary results, as a consequence of our </a:t>
            </a:r>
            <a:r>
              <a:rPr lang="en-GB" sz="2000" b="1" dirty="0" smtClean="0">
                <a:latin typeface="Avenir Light"/>
                <a:cs typeface="Avenir Light"/>
              </a:rPr>
              <a:t>investment. </a:t>
            </a:r>
            <a:endParaRPr lang="en-GB" sz="2000" b="1" dirty="0">
              <a:latin typeface="Avenir Light"/>
              <a:cs typeface="Avenir Light"/>
            </a:endParaRPr>
          </a:p>
        </p:txBody>
      </p:sp>
      <p:sp>
        <p:nvSpPr>
          <p:cNvPr id="22" name="Text Box 87"/>
          <p:cNvSpPr txBox="1">
            <a:spLocks noChangeArrowheads="1"/>
          </p:cNvSpPr>
          <p:nvPr/>
        </p:nvSpPr>
        <p:spPr bwMode="gray">
          <a:xfrm>
            <a:off x="2317750" y="3824115"/>
            <a:ext cx="63055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66688" indent="-166688" defTabSz="811213" eaLnBrk="0" hangingPunct="0">
              <a:defRPr u="sng">
                <a:solidFill>
                  <a:schemeClr val="tx1"/>
                </a:solidFill>
                <a:latin typeface="Arial" charset="0"/>
                <a:ea typeface="ＭＳ Ｐゴシック" charset="0"/>
                <a:cs typeface="ＭＳ Ｐゴシック" charset="0"/>
              </a:defRPr>
            </a:lvl1pPr>
            <a:lvl2pPr marL="742950" indent="-285750" defTabSz="811213" eaLnBrk="0" hangingPunct="0">
              <a:defRPr u="sng">
                <a:solidFill>
                  <a:schemeClr val="tx1"/>
                </a:solidFill>
                <a:latin typeface="Arial" charset="0"/>
                <a:ea typeface="ＭＳ Ｐゴシック" charset="0"/>
              </a:defRPr>
            </a:lvl2pPr>
            <a:lvl3pPr marL="1143000" indent="-228600" defTabSz="811213" eaLnBrk="0" hangingPunct="0">
              <a:defRPr u="sng">
                <a:solidFill>
                  <a:schemeClr val="tx1"/>
                </a:solidFill>
                <a:latin typeface="Arial" charset="0"/>
                <a:ea typeface="ＭＳ Ｐゴシック" charset="0"/>
              </a:defRPr>
            </a:lvl3pPr>
            <a:lvl4pPr marL="1600200" indent="-228600" defTabSz="811213" eaLnBrk="0" hangingPunct="0">
              <a:defRPr u="sng">
                <a:solidFill>
                  <a:schemeClr val="tx1"/>
                </a:solidFill>
                <a:latin typeface="Arial" charset="0"/>
                <a:ea typeface="ＭＳ Ｐゴシック" charset="0"/>
              </a:defRPr>
            </a:lvl4pPr>
            <a:lvl5pPr marL="2057400" indent="-228600" defTabSz="811213" eaLnBrk="0" hangingPunct="0">
              <a:defRPr u="sng">
                <a:solidFill>
                  <a:schemeClr val="tx1"/>
                </a:solidFill>
                <a:latin typeface="Arial" charset="0"/>
                <a:ea typeface="ＭＳ Ｐゴシック" charset="0"/>
              </a:defRPr>
            </a:lvl5pPr>
            <a:lvl6pPr marL="2514600" indent="-228600" defTabSz="811213" eaLnBrk="0" fontAlgn="base" hangingPunct="0">
              <a:spcBef>
                <a:spcPct val="0"/>
              </a:spcBef>
              <a:spcAft>
                <a:spcPct val="0"/>
              </a:spcAft>
              <a:defRPr u="sng">
                <a:solidFill>
                  <a:schemeClr val="tx1"/>
                </a:solidFill>
                <a:latin typeface="Arial" charset="0"/>
                <a:ea typeface="ＭＳ Ｐゴシック" charset="0"/>
              </a:defRPr>
            </a:lvl6pPr>
            <a:lvl7pPr marL="2971800" indent="-228600" defTabSz="811213" eaLnBrk="0" fontAlgn="base" hangingPunct="0">
              <a:spcBef>
                <a:spcPct val="0"/>
              </a:spcBef>
              <a:spcAft>
                <a:spcPct val="0"/>
              </a:spcAft>
              <a:defRPr u="sng">
                <a:solidFill>
                  <a:schemeClr val="tx1"/>
                </a:solidFill>
                <a:latin typeface="Arial" charset="0"/>
                <a:ea typeface="ＭＳ Ｐゴシック" charset="0"/>
              </a:defRPr>
            </a:lvl7pPr>
            <a:lvl8pPr marL="3429000" indent="-228600" defTabSz="811213" eaLnBrk="0" fontAlgn="base" hangingPunct="0">
              <a:spcBef>
                <a:spcPct val="0"/>
              </a:spcBef>
              <a:spcAft>
                <a:spcPct val="0"/>
              </a:spcAft>
              <a:defRPr u="sng">
                <a:solidFill>
                  <a:schemeClr val="tx1"/>
                </a:solidFill>
                <a:latin typeface="Arial" charset="0"/>
                <a:ea typeface="ＭＳ Ｐゴシック" charset="0"/>
              </a:defRPr>
            </a:lvl8pPr>
            <a:lvl9pPr marL="3886200" indent="-228600" defTabSz="811213" eaLnBrk="0" fontAlgn="base" hangingPunct="0">
              <a:spcBef>
                <a:spcPct val="0"/>
              </a:spcBef>
              <a:spcAft>
                <a:spcPct val="0"/>
              </a:spcAft>
              <a:defRPr u="sng">
                <a:solidFill>
                  <a:schemeClr val="tx1"/>
                </a:solidFill>
                <a:latin typeface="Arial" charset="0"/>
                <a:ea typeface="ＭＳ Ｐゴシック" charset="0"/>
              </a:defRPr>
            </a:lvl9pPr>
          </a:lstStyle>
          <a:p>
            <a:pPr marL="0" indent="0" algn="just">
              <a:lnSpc>
                <a:spcPct val="95000"/>
              </a:lnSpc>
              <a:spcBef>
                <a:spcPct val="50000"/>
              </a:spcBef>
              <a:buClr>
                <a:schemeClr val="tx1"/>
              </a:buClr>
              <a:defRPr/>
            </a:pPr>
            <a:r>
              <a:rPr lang="en-GB" altLang="ko-KR" u="none" dirty="0" smtClean="0">
                <a:latin typeface="Avenir Light"/>
                <a:ea typeface="Batang" charset="0"/>
                <a:cs typeface="Avenir Light"/>
              </a:rPr>
              <a:t>To be established according to the most appropriate parameters of each company </a:t>
            </a:r>
          </a:p>
          <a:p>
            <a:pPr marL="0" indent="0">
              <a:lnSpc>
                <a:spcPct val="95000"/>
              </a:lnSpc>
              <a:spcBef>
                <a:spcPct val="50000"/>
              </a:spcBef>
              <a:buClr>
                <a:schemeClr val="tx1"/>
              </a:buClr>
              <a:defRPr/>
            </a:pPr>
            <a:r>
              <a:rPr lang="en-GB" altLang="ko-KR" u="none" dirty="0" smtClean="0">
                <a:latin typeface="Avenir Light"/>
                <a:ea typeface="Batang" charset="0"/>
                <a:cs typeface="Avenir Light"/>
              </a:rPr>
              <a:t>To be based on early repayment of the loans </a:t>
            </a:r>
          </a:p>
          <a:p>
            <a:pPr marL="0" indent="0">
              <a:lnSpc>
                <a:spcPct val="95000"/>
              </a:lnSpc>
              <a:spcBef>
                <a:spcPct val="50000"/>
              </a:spcBef>
              <a:buClr>
                <a:schemeClr val="tx1"/>
              </a:buClr>
              <a:defRPr/>
            </a:pPr>
            <a:endParaRPr lang="en-GB" u="none" dirty="0" smtClean="0">
              <a:latin typeface="Avenir Light"/>
              <a:ea typeface="Batang" charset="0"/>
              <a:cs typeface="Avenir Light"/>
            </a:endParaRPr>
          </a:p>
        </p:txBody>
      </p:sp>
      <p:sp>
        <p:nvSpPr>
          <p:cNvPr id="23" name="Rectangle 5"/>
          <p:cNvSpPr>
            <a:spLocks noChangeArrowheads="1"/>
          </p:cNvSpPr>
          <p:nvPr/>
        </p:nvSpPr>
        <p:spPr bwMode="gray">
          <a:xfrm>
            <a:off x="222250" y="3824115"/>
            <a:ext cx="1905000" cy="1284287"/>
          </a:xfrm>
          <a:prstGeom prst="homePlate">
            <a:avLst>
              <a:gd name="adj" fmla="val 29666"/>
            </a:avLst>
          </a:prstGeom>
          <a:solidFill>
            <a:schemeClr val="bg1">
              <a:lumMod val="95000"/>
            </a:schemeClr>
          </a:solidFill>
          <a:ln>
            <a:solidFill>
              <a:srgbClr val="0000FF"/>
            </a:solidFill>
          </a:ln>
          <a:effectLst/>
          <a:extLst/>
        </p:spPr>
        <p:txBody>
          <a:bodyPr lIns="66118" tIns="0" rIns="0" bIns="0" anchor="ctr"/>
          <a:lstStyle/>
          <a:p>
            <a:pPr defTabSz="811213" eaLnBrk="0" hangingPunct="0">
              <a:lnSpc>
                <a:spcPct val="90000"/>
              </a:lnSpc>
              <a:defRPr/>
            </a:pPr>
            <a:r>
              <a:rPr lang="en-GB" sz="2000" u="none" dirty="0">
                <a:solidFill>
                  <a:srgbClr val="0000FF"/>
                </a:solidFill>
                <a:latin typeface="Avenir Light"/>
                <a:cs typeface="Avenir Light"/>
              </a:rPr>
              <a:t>Premium if extraordinary results are achieved </a:t>
            </a:r>
          </a:p>
        </p:txBody>
      </p:sp>
    </p:spTree>
    <p:extLst>
      <p:ext uri="{BB962C8B-B14F-4D97-AF65-F5344CB8AC3E}">
        <p14:creationId xmlns:p14="http://schemas.microsoft.com/office/powerpoint/2010/main" val="39064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18043" y="703246"/>
            <a:ext cx="8456082" cy="5355313"/>
          </a:xfrm>
          <a:prstGeom prst="rect">
            <a:avLst/>
          </a:prstGeom>
          <a:noFill/>
          <a:ln>
            <a:solidFill>
              <a:srgbClr val="0000FF"/>
            </a:solidFill>
          </a:ln>
        </p:spPr>
        <p:txBody>
          <a:bodyPr wrap="square" rtlCol="0">
            <a:spAutoFit/>
          </a:bodyPr>
          <a:lstStyle/>
          <a:p>
            <a:r>
              <a:rPr lang="en-US" b="1" dirty="0" smtClean="0">
                <a:solidFill>
                  <a:srgbClr val="0000FF"/>
                </a:solidFill>
                <a:latin typeface="Avenir Light"/>
                <a:cs typeface="Avenir Light"/>
              </a:rPr>
              <a:t>Our Aim:  </a:t>
            </a:r>
            <a:endParaRPr lang="en-US" dirty="0" smtClean="0">
              <a:solidFill>
                <a:srgbClr val="0000FF"/>
              </a:solidFill>
              <a:latin typeface="Avenir Light"/>
              <a:cs typeface="Avenir Light"/>
            </a:endParaRPr>
          </a:p>
          <a:p>
            <a:pPr algn="just"/>
            <a:r>
              <a:rPr lang="en-US" dirty="0">
                <a:latin typeface="Avenir Light"/>
                <a:cs typeface="Avenir Light"/>
              </a:rPr>
              <a:t>We </a:t>
            </a:r>
            <a:r>
              <a:rPr lang="en-US" dirty="0" smtClean="0">
                <a:latin typeface="Avenir Light"/>
                <a:cs typeface="Avenir Light"/>
              </a:rPr>
              <a:t>want to analyze </a:t>
            </a:r>
            <a:r>
              <a:rPr lang="en-US" dirty="0">
                <a:latin typeface="Avenir Light"/>
                <a:cs typeface="Avenir Light"/>
              </a:rPr>
              <a:t>how the tension generated between the seek for value or social impact and the financial return expected from an investment alongside with other factors </a:t>
            </a:r>
            <a:r>
              <a:rPr lang="en-US" dirty="0" smtClean="0">
                <a:latin typeface="Avenir Light"/>
                <a:cs typeface="Avenir Light"/>
              </a:rPr>
              <a:t>effect </a:t>
            </a:r>
            <a:r>
              <a:rPr lang="en-US" dirty="0">
                <a:latin typeface="Avenir Light"/>
                <a:cs typeface="Avenir Light"/>
              </a:rPr>
              <a:t>the decision of the managers fund of whether or not to invest in a social enterprise. </a:t>
            </a:r>
            <a:r>
              <a:rPr lang="en-US" b="1" dirty="0" smtClean="0">
                <a:latin typeface="Avenir Light"/>
                <a:cs typeface="Avenir Light"/>
              </a:rPr>
              <a:t>Can we explain why is that some Momentum Social Enterprises receive financing from MSI SL and others don’t? </a:t>
            </a:r>
          </a:p>
          <a:p>
            <a:endParaRPr lang="en-US" dirty="0" smtClean="0">
              <a:latin typeface="Avenir Light"/>
              <a:cs typeface="Avenir Light"/>
            </a:endParaRPr>
          </a:p>
          <a:p>
            <a:r>
              <a:rPr lang="en-US" b="1" dirty="0" smtClean="0">
                <a:solidFill>
                  <a:srgbClr val="0000FF"/>
                </a:solidFill>
                <a:latin typeface="Avenir Light"/>
                <a:cs typeface="Avenir Light"/>
              </a:rPr>
              <a:t>2 Objectives to reach this goal: </a:t>
            </a:r>
            <a:endParaRPr lang="en-US" dirty="0" smtClean="0">
              <a:solidFill>
                <a:srgbClr val="0000FF"/>
              </a:solidFill>
              <a:latin typeface="Avenir Light"/>
              <a:cs typeface="Avenir Light"/>
            </a:endParaRPr>
          </a:p>
          <a:p>
            <a:pPr marL="800100" lvl="1" indent="-342900" algn="just">
              <a:buAutoNum type="arabicParenR"/>
            </a:pPr>
            <a:r>
              <a:rPr lang="en-US" dirty="0" smtClean="0">
                <a:latin typeface="Avenir Light"/>
                <a:cs typeface="Avenir Light"/>
              </a:rPr>
              <a:t>Analyze the social enterprises participants of MP and classify them according to the continuum nonprofit and for-profit. </a:t>
            </a:r>
          </a:p>
          <a:p>
            <a:pPr marL="800100" lvl="1" indent="-342900" algn="just">
              <a:buAutoNum type="arabicParenR"/>
            </a:pPr>
            <a:endParaRPr lang="en-US" dirty="0" smtClean="0">
              <a:latin typeface="Avenir Light"/>
              <a:cs typeface="Avenir Light"/>
            </a:endParaRPr>
          </a:p>
          <a:p>
            <a:pPr marL="800100" lvl="1" indent="-342900" algn="just">
              <a:buFontTx/>
              <a:buAutoNum type="arabicParenR"/>
            </a:pPr>
            <a:r>
              <a:rPr lang="en-US" dirty="0" smtClean="0">
                <a:latin typeface="Avenir Light"/>
                <a:cs typeface="Avenir Light"/>
              </a:rPr>
              <a:t>Study the main characteristics and functioning of the investment vehicle MSI SL and identify the main criteria followed to decide on which social enterprises to invest, from 2011 to 2014. </a:t>
            </a:r>
          </a:p>
          <a:p>
            <a:pPr marL="800100" lvl="1" indent="-342900">
              <a:buFontTx/>
              <a:buAutoNum type="arabicParenR"/>
            </a:pPr>
            <a:endParaRPr lang="en-US" b="1" dirty="0" smtClean="0">
              <a:solidFill>
                <a:schemeClr val="tx1">
                  <a:lumMod val="50000"/>
                  <a:lumOff val="50000"/>
                </a:schemeClr>
              </a:solidFill>
              <a:latin typeface="Avenir Light"/>
              <a:cs typeface="Avenir Light"/>
            </a:endParaRPr>
          </a:p>
          <a:p>
            <a:r>
              <a:rPr lang="en-US" b="1" dirty="0" smtClean="0">
                <a:solidFill>
                  <a:srgbClr val="0000FF"/>
                </a:solidFill>
                <a:latin typeface="Avenir Light"/>
                <a:cs typeface="Avenir Light"/>
              </a:rPr>
              <a:t>Methodology </a:t>
            </a:r>
          </a:p>
          <a:p>
            <a:pPr algn="just"/>
            <a:r>
              <a:rPr lang="en-US" dirty="0">
                <a:solidFill>
                  <a:srgbClr val="000000"/>
                </a:solidFill>
                <a:latin typeface="Avenir Light"/>
                <a:cs typeface="Avenir Light"/>
              </a:rPr>
              <a:t>This is an empirical study based on </a:t>
            </a:r>
            <a:r>
              <a:rPr lang="en-US" dirty="0" smtClean="0">
                <a:solidFill>
                  <a:srgbClr val="000000"/>
                </a:solidFill>
                <a:latin typeface="Avenir Light"/>
                <a:cs typeface="Avenir Light"/>
              </a:rPr>
              <a:t>the experience of the four years of the </a:t>
            </a:r>
            <a:r>
              <a:rPr lang="en-US" dirty="0">
                <a:solidFill>
                  <a:srgbClr val="000000"/>
                </a:solidFill>
                <a:latin typeface="Avenir Light"/>
                <a:cs typeface="Avenir Light"/>
              </a:rPr>
              <a:t>first impact investment fund created in </a:t>
            </a:r>
            <a:r>
              <a:rPr lang="en-US" dirty="0" smtClean="0">
                <a:solidFill>
                  <a:srgbClr val="000000"/>
                </a:solidFill>
                <a:latin typeface="Avenir Light"/>
                <a:cs typeface="Avenir Light"/>
              </a:rPr>
              <a:t>Spain</a:t>
            </a:r>
            <a:r>
              <a:rPr lang="en-US" dirty="0">
                <a:solidFill>
                  <a:srgbClr val="000000"/>
                </a:solidFill>
                <a:latin typeface="Avenir Light"/>
                <a:cs typeface="Avenir Light"/>
              </a:rPr>
              <a:t> </a:t>
            </a:r>
            <a:r>
              <a:rPr lang="en-US" dirty="0" smtClean="0">
                <a:solidFill>
                  <a:srgbClr val="000000"/>
                </a:solidFill>
                <a:latin typeface="Avenir Light"/>
                <a:cs typeface="Avenir Light"/>
              </a:rPr>
              <a:t>(MSI SL). Data gathering was done through interviews and analysis of the growth plans.</a:t>
            </a:r>
            <a:endParaRPr lang="en-US" dirty="0" smtClean="0">
              <a:solidFill>
                <a:srgbClr val="0000FF"/>
              </a:solidFill>
              <a:latin typeface="Avenir Light"/>
              <a:cs typeface="Avenir Light"/>
            </a:endParaRPr>
          </a:p>
        </p:txBody>
      </p:sp>
    </p:spTree>
    <p:extLst>
      <p:ext uri="{BB962C8B-B14F-4D97-AF65-F5344CB8AC3E}">
        <p14:creationId xmlns:p14="http://schemas.microsoft.com/office/powerpoint/2010/main" val="30058607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833</TotalTime>
  <Words>2180</Words>
  <Application>Microsoft Macintosh PowerPoint</Application>
  <PresentationFormat>Presentación en pantalla (4:3)</PresentationFormat>
  <Paragraphs>360</Paragraphs>
  <Slides>22</Slides>
  <Notes>7</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dc:creator>
  <cp:lastModifiedBy>ME</cp:lastModifiedBy>
  <cp:revision>110</cp:revision>
  <dcterms:created xsi:type="dcterms:W3CDTF">2015-10-17T01:06:06Z</dcterms:created>
  <dcterms:modified xsi:type="dcterms:W3CDTF">2015-11-20T13:45:02Z</dcterms:modified>
</cp:coreProperties>
</file>