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7" r:id="rId2"/>
    <p:sldId id="268" r:id="rId3"/>
    <p:sldId id="269" r:id="rId4"/>
    <p:sldId id="265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31B18B-C697-9547-A987-DDF6CC929050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54A844-69A4-E544-B531-882A7A99D4DA}">
      <dgm:prSet custT="1"/>
      <dgm:spPr/>
      <dgm:t>
        <a:bodyPr/>
        <a:lstStyle/>
        <a:p>
          <a:pPr rtl="0"/>
          <a:r>
            <a:rPr lang="en-US" sz="2600" dirty="0" smtClean="0"/>
            <a:t>Professionalized</a:t>
          </a:r>
        </a:p>
        <a:p>
          <a:pPr rtl="0"/>
          <a:r>
            <a:rPr lang="en-US" sz="2600" dirty="0" smtClean="0"/>
            <a:t>Large</a:t>
          </a:r>
        </a:p>
        <a:p>
          <a:pPr rtl="0"/>
          <a:r>
            <a:rPr lang="en-US" sz="2600" dirty="0" smtClean="0"/>
            <a:t>Government funded</a:t>
          </a:r>
          <a:endParaRPr lang="en-US" sz="2600" dirty="0"/>
        </a:p>
      </dgm:t>
    </dgm:pt>
    <dgm:pt modelId="{94FD8C75-4D3C-B143-8C3F-EE264CA73A3C}" type="parTrans" cxnId="{98FA34BB-1DD0-8147-A5A3-A0632E744600}">
      <dgm:prSet/>
      <dgm:spPr/>
      <dgm:t>
        <a:bodyPr/>
        <a:lstStyle/>
        <a:p>
          <a:endParaRPr lang="en-US"/>
        </a:p>
      </dgm:t>
    </dgm:pt>
    <dgm:pt modelId="{0F14A6E7-B759-0F42-9924-C9C843E333AB}" type="sibTrans" cxnId="{98FA34BB-1DD0-8147-A5A3-A0632E744600}">
      <dgm:prSet/>
      <dgm:spPr/>
      <dgm:t>
        <a:bodyPr/>
        <a:lstStyle/>
        <a:p>
          <a:endParaRPr lang="en-US"/>
        </a:p>
      </dgm:t>
    </dgm:pt>
    <dgm:pt modelId="{BD9A3F20-1EF2-0242-B86F-2BEA4A3D1086}">
      <dgm:prSet custT="1"/>
      <dgm:spPr/>
      <dgm:t>
        <a:bodyPr/>
        <a:lstStyle/>
        <a:p>
          <a:pPr rtl="0"/>
          <a:r>
            <a:rPr lang="en-US" sz="2600" dirty="0" smtClean="0"/>
            <a:t>Insider orientation to advocacy</a:t>
          </a:r>
          <a:endParaRPr lang="en-US" sz="2600" dirty="0"/>
        </a:p>
      </dgm:t>
    </dgm:pt>
    <dgm:pt modelId="{C21DFD65-980B-D744-9967-41650AFC779A}" type="parTrans" cxnId="{05AF6BFB-8335-4548-A487-1FF328E71BBE}">
      <dgm:prSet/>
      <dgm:spPr/>
      <dgm:t>
        <a:bodyPr/>
        <a:lstStyle/>
        <a:p>
          <a:endParaRPr lang="en-US"/>
        </a:p>
      </dgm:t>
    </dgm:pt>
    <dgm:pt modelId="{133E408B-3615-2C48-84A8-F12EA35E428D}" type="sibTrans" cxnId="{05AF6BFB-8335-4548-A487-1FF328E71BBE}">
      <dgm:prSet/>
      <dgm:spPr/>
      <dgm:t>
        <a:bodyPr/>
        <a:lstStyle/>
        <a:p>
          <a:endParaRPr lang="en-US"/>
        </a:p>
      </dgm:t>
    </dgm:pt>
    <dgm:pt modelId="{F5A013ED-4C77-CC4E-980B-2D9AD3F7B5DB}">
      <dgm:prSet custT="1"/>
      <dgm:spPr/>
      <dgm:t>
        <a:bodyPr/>
        <a:lstStyle/>
        <a:p>
          <a:pPr rtl="0"/>
          <a:r>
            <a:rPr lang="en-US" sz="2600" dirty="0" smtClean="0"/>
            <a:t>Looking to grow or maintain government funding (e.g. status quo), not lead fundamental social change</a:t>
          </a:r>
          <a:endParaRPr lang="en-US" sz="2600" dirty="0"/>
        </a:p>
      </dgm:t>
    </dgm:pt>
    <dgm:pt modelId="{0A0BA76D-8EFA-5B4C-9464-12D309A10AD6}" type="parTrans" cxnId="{5682A5DD-0D4E-5F48-B6F2-67F9301BE1E2}">
      <dgm:prSet/>
      <dgm:spPr/>
      <dgm:t>
        <a:bodyPr/>
        <a:lstStyle/>
        <a:p>
          <a:endParaRPr lang="en-US"/>
        </a:p>
      </dgm:t>
    </dgm:pt>
    <dgm:pt modelId="{9C2DC735-23C1-B74B-BF4F-BF04D2E7BD7C}" type="sibTrans" cxnId="{5682A5DD-0D4E-5F48-B6F2-67F9301BE1E2}">
      <dgm:prSet/>
      <dgm:spPr/>
      <dgm:t>
        <a:bodyPr/>
        <a:lstStyle/>
        <a:p>
          <a:endParaRPr lang="en-US"/>
        </a:p>
      </dgm:t>
    </dgm:pt>
    <dgm:pt modelId="{7BD3420C-74D3-0448-AC85-40D7B6BFE76D}" type="pres">
      <dgm:prSet presAssocID="{3431B18B-C697-9547-A987-DDF6CC929050}" presName="outerComposite" presStyleCnt="0">
        <dgm:presLayoutVars>
          <dgm:chMax val="5"/>
          <dgm:dir/>
          <dgm:resizeHandles val="exact"/>
        </dgm:presLayoutVars>
      </dgm:prSet>
      <dgm:spPr/>
    </dgm:pt>
    <dgm:pt modelId="{7C5A71FB-A51E-1D41-ADD1-3058D4D1C87F}" type="pres">
      <dgm:prSet presAssocID="{3431B18B-C697-9547-A987-DDF6CC929050}" presName="dummyMaxCanvas" presStyleCnt="0">
        <dgm:presLayoutVars/>
      </dgm:prSet>
      <dgm:spPr/>
    </dgm:pt>
    <dgm:pt modelId="{607B6C41-D4C5-9043-A913-6DB165DF909D}" type="pres">
      <dgm:prSet presAssocID="{3431B18B-C697-9547-A987-DDF6CC929050}" presName="ThreeNodes_1" presStyleLbl="node1" presStyleIdx="0" presStyleCnt="3">
        <dgm:presLayoutVars>
          <dgm:bulletEnabled val="1"/>
        </dgm:presLayoutVars>
      </dgm:prSet>
      <dgm:spPr/>
    </dgm:pt>
    <dgm:pt modelId="{00F5A1F8-FA2C-EC48-A5B3-35F453839D0B}" type="pres">
      <dgm:prSet presAssocID="{3431B18B-C697-9547-A987-DDF6CC929050}" presName="ThreeNodes_2" presStyleLbl="node1" presStyleIdx="1" presStyleCnt="3">
        <dgm:presLayoutVars>
          <dgm:bulletEnabled val="1"/>
        </dgm:presLayoutVars>
      </dgm:prSet>
      <dgm:spPr/>
    </dgm:pt>
    <dgm:pt modelId="{F2830884-5F45-E34C-B61C-63130C6A36C3}" type="pres">
      <dgm:prSet presAssocID="{3431B18B-C697-9547-A987-DDF6CC929050}" presName="ThreeNodes_3" presStyleLbl="node1" presStyleIdx="2" presStyleCnt="3">
        <dgm:presLayoutVars>
          <dgm:bulletEnabled val="1"/>
        </dgm:presLayoutVars>
      </dgm:prSet>
      <dgm:spPr/>
    </dgm:pt>
    <dgm:pt modelId="{0A0F04D1-2526-1F47-8D7E-69566DD0CEDC}" type="pres">
      <dgm:prSet presAssocID="{3431B18B-C697-9547-A987-DDF6CC929050}" presName="ThreeConn_1-2" presStyleLbl="fgAccFollowNode1" presStyleIdx="0" presStyleCnt="2">
        <dgm:presLayoutVars>
          <dgm:bulletEnabled val="1"/>
        </dgm:presLayoutVars>
      </dgm:prSet>
      <dgm:spPr/>
    </dgm:pt>
    <dgm:pt modelId="{C8F20ECB-13E8-7640-9751-F7FFE6F81684}" type="pres">
      <dgm:prSet presAssocID="{3431B18B-C697-9547-A987-DDF6CC929050}" presName="ThreeConn_2-3" presStyleLbl="fgAccFollowNode1" presStyleIdx="1" presStyleCnt="2">
        <dgm:presLayoutVars>
          <dgm:bulletEnabled val="1"/>
        </dgm:presLayoutVars>
      </dgm:prSet>
      <dgm:spPr/>
    </dgm:pt>
    <dgm:pt modelId="{CC99B95A-46E2-8F40-9EF0-88496D717790}" type="pres">
      <dgm:prSet presAssocID="{3431B18B-C697-9547-A987-DDF6CC929050}" presName="ThreeNodes_1_text" presStyleLbl="node1" presStyleIdx="2" presStyleCnt="3">
        <dgm:presLayoutVars>
          <dgm:bulletEnabled val="1"/>
        </dgm:presLayoutVars>
      </dgm:prSet>
      <dgm:spPr/>
    </dgm:pt>
    <dgm:pt modelId="{A5EE9F83-500C-7549-A0A6-DEC0FD8F3AAD}" type="pres">
      <dgm:prSet presAssocID="{3431B18B-C697-9547-A987-DDF6CC929050}" presName="ThreeNodes_2_text" presStyleLbl="node1" presStyleIdx="2" presStyleCnt="3">
        <dgm:presLayoutVars>
          <dgm:bulletEnabled val="1"/>
        </dgm:presLayoutVars>
      </dgm:prSet>
      <dgm:spPr/>
    </dgm:pt>
    <dgm:pt modelId="{0B4C8447-D26E-6A4B-A7A7-394F2F6536E7}" type="pres">
      <dgm:prSet presAssocID="{3431B18B-C697-9547-A987-DDF6CC92905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5643D31-300D-F847-9233-903A2D63A4B7}" type="presOf" srcId="{BD9A3F20-1EF2-0242-B86F-2BEA4A3D1086}" destId="{00F5A1F8-FA2C-EC48-A5B3-35F453839D0B}" srcOrd="0" destOrd="0" presId="urn:microsoft.com/office/officeart/2005/8/layout/vProcess5"/>
    <dgm:cxn modelId="{C0F0528D-5229-F548-A69E-1370ED893326}" type="presOf" srcId="{F5A013ED-4C77-CC4E-980B-2D9AD3F7B5DB}" destId="{0B4C8447-D26E-6A4B-A7A7-394F2F6536E7}" srcOrd="1" destOrd="0" presId="urn:microsoft.com/office/officeart/2005/8/layout/vProcess5"/>
    <dgm:cxn modelId="{616A8D41-5A59-7745-B11A-459B4B273295}" type="presOf" srcId="{3431B18B-C697-9547-A987-DDF6CC929050}" destId="{7BD3420C-74D3-0448-AC85-40D7B6BFE76D}" srcOrd="0" destOrd="0" presId="urn:microsoft.com/office/officeart/2005/8/layout/vProcess5"/>
    <dgm:cxn modelId="{D96DE714-5184-4743-99F7-90B3927939B1}" type="presOf" srcId="{F5A013ED-4C77-CC4E-980B-2D9AD3F7B5DB}" destId="{F2830884-5F45-E34C-B61C-63130C6A36C3}" srcOrd="0" destOrd="0" presId="urn:microsoft.com/office/officeart/2005/8/layout/vProcess5"/>
    <dgm:cxn modelId="{AA406151-6B46-1B43-96E3-3F7A5B58DF3F}" type="presOf" srcId="{AA54A844-69A4-E544-B531-882A7A99D4DA}" destId="{607B6C41-D4C5-9043-A913-6DB165DF909D}" srcOrd="0" destOrd="0" presId="urn:microsoft.com/office/officeart/2005/8/layout/vProcess5"/>
    <dgm:cxn modelId="{05AF6BFB-8335-4548-A487-1FF328E71BBE}" srcId="{3431B18B-C697-9547-A987-DDF6CC929050}" destId="{BD9A3F20-1EF2-0242-B86F-2BEA4A3D1086}" srcOrd="1" destOrd="0" parTransId="{C21DFD65-980B-D744-9967-41650AFC779A}" sibTransId="{133E408B-3615-2C48-84A8-F12EA35E428D}"/>
    <dgm:cxn modelId="{5682A5DD-0D4E-5F48-B6F2-67F9301BE1E2}" srcId="{3431B18B-C697-9547-A987-DDF6CC929050}" destId="{F5A013ED-4C77-CC4E-980B-2D9AD3F7B5DB}" srcOrd="2" destOrd="0" parTransId="{0A0BA76D-8EFA-5B4C-9464-12D309A10AD6}" sibTransId="{9C2DC735-23C1-B74B-BF4F-BF04D2E7BD7C}"/>
    <dgm:cxn modelId="{FCB84E68-D4DB-E748-95BA-F27C90B48409}" type="presOf" srcId="{133E408B-3615-2C48-84A8-F12EA35E428D}" destId="{C8F20ECB-13E8-7640-9751-F7FFE6F81684}" srcOrd="0" destOrd="0" presId="urn:microsoft.com/office/officeart/2005/8/layout/vProcess5"/>
    <dgm:cxn modelId="{09691C17-47CD-A242-96B6-3CD11A91AE1D}" type="presOf" srcId="{0F14A6E7-B759-0F42-9924-C9C843E333AB}" destId="{0A0F04D1-2526-1F47-8D7E-69566DD0CEDC}" srcOrd="0" destOrd="0" presId="urn:microsoft.com/office/officeart/2005/8/layout/vProcess5"/>
    <dgm:cxn modelId="{1DE1F143-70D5-8E4D-BD75-05CFE78401DD}" type="presOf" srcId="{AA54A844-69A4-E544-B531-882A7A99D4DA}" destId="{CC99B95A-46E2-8F40-9EF0-88496D717790}" srcOrd="1" destOrd="0" presId="urn:microsoft.com/office/officeart/2005/8/layout/vProcess5"/>
    <dgm:cxn modelId="{98FA34BB-1DD0-8147-A5A3-A0632E744600}" srcId="{3431B18B-C697-9547-A987-DDF6CC929050}" destId="{AA54A844-69A4-E544-B531-882A7A99D4DA}" srcOrd="0" destOrd="0" parTransId="{94FD8C75-4D3C-B143-8C3F-EE264CA73A3C}" sibTransId="{0F14A6E7-B759-0F42-9924-C9C843E333AB}"/>
    <dgm:cxn modelId="{C53DA140-92C1-F54B-9B8C-1905E3788F13}" type="presOf" srcId="{BD9A3F20-1EF2-0242-B86F-2BEA4A3D1086}" destId="{A5EE9F83-500C-7549-A0A6-DEC0FD8F3AAD}" srcOrd="1" destOrd="0" presId="urn:microsoft.com/office/officeart/2005/8/layout/vProcess5"/>
    <dgm:cxn modelId="{4DEF39D4-347F-4C43-9912-AF3E6BBA6501}" type="presParOf" srcId="{7BD3420C-74D3-0448-AC85-40D7B6BFE76D}" destId="{7C5A71FB-A51E-1D41-ADD1-3058D4D1C87F}" srcOrd="0" destOrd="0" presId="urn:microsoft.com/office/officeart/2005/8/layout/vProcess5"/>
    <dgm:cxn modelId="{CA952EFB-DFB1-D040-8E23-A5375BA9B204}" type="presParOf" srcId="{7BD3420C-74D3-0448-AC85-40D7B6BFE76D}" destId="{607B6C41-D4C5-9043-A913-6DB165DF909D}" srcOrd="1" destOrd="0" presId="urn:microsoft.com/office/officeart/2005/8/layout/vProcess5"/>
    <dgm:cxn modelId="{3FFA7716-017B-B540-8C61-3B1F51791514}" type="presParOf" srcId="{7BD3420C-74D3-0448-AC85-40D7B6BFE76D}" destId="{00F5A1F8-FA2C-EC48-A5B3-35F453839D0B}" srcOrd="2" destOrd="0" presId="urn:microsoft.com/office/officeart/2005/8/layout/vProcess5"/>
    <dgm:cxn modelId="{F62ADBA1-EAA5-624C-AA3B-94ADDA0C343E}" type="presParOf" srcId="{7BD3420C-74D3-0448-AC85-40D7B6BFE76D}" destId="{F2830884-5F45-E34C-B61C-63130C6A36C3}" srcOrd="3" destOrd="0" presId="urn:microsoft.com/office/officeart/2005/8/layout/vProcess5"/>
    <dgm:cxn modelId="{7B6FA0E9-55BF-644C-87A6-2F8B72654189}" type="presParOf" srcId="{7BD3420C-74D3-0448-AC85-40D7B6BFE76D}" destId="{0A0F04D1-2526-1F47-8D7E-69566DD0CEDC}" srcOrd="4" destOrd="0" presId="urn:microsoft.com/office/officeart/2005/8/layout/vProcess5"/>
    <dgm:cxn modelId="{F6EC19FA-85E7-C64E-B6AF-F12BD8B587CC}" type="presParOf" srcId="{7BD3420C-74D3-0448-AC85-40D7B6BFE76D}" destId="{C8F20ECB-13E8-7640-9751-F7FFE6F81684}" srcOrd="5" destOrd="0" presId="urn:microsoft.com/office/officeart/2005/8/layout/vProcess5"/>
    <dgm:cxn modelId="{7B5DBD35-AE36-B245-96A3-C3F6431C0004}" type="presParOf" srcId="{7BD3420C-74D3-0448-AC85-40D7B6BFE76D}" destId="{CC99B95A-46E2-8F40-9EF0-88496D717790}" srcOrd="6" destOrd="0" presId="urn:microsoft.com/office/officeart/2005/8/layout/vProcess5"/>
    <dgm:cxn modelId="{DB029346-3A3F-4C42-B08C-6FC10D0ACBB4}" type="presParOf" srcId="{7BD3420C-74D3-0448-AC85-40D7B6BFE76D}" destId="{A5EE9F83-500C-7549-A0A6-DEC0FD8F3AAD}" srcOrd="7" destOrd="0" presId="urn:microsoft.com/office/officeart/2005/8/layout/vProcess5"/>
    <dgm:cxn modelId="{1B719BA8-8CBE-4541-B54D-1F37311F8A00}" type="presParOf" srcId="{7BD3420C-74D3-0448-AC85-40D7B6BFE76D}" destId="{0B4C8447-D26E-6A4B-A7A7-394F2F6536E7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7B6C41-D4C5-9043-A913-6DB165DF909D}">
      <dsp:nvSpPr>
        <dsp:cNvPr id="0" name=""/>
        <dsp:cNvSpPr/>
      </dsp:nvSpPr>
      <dsp:spPr>
        <a:xfrm>
          <a:off x="0" y="0"/>
          <a:ext cx="6995160" cy="1463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Professionalized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Large</a:t>
          </a:r>
        </a:p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Government funded</a:t>
          </a:r>
          <a:endParaRPr lang="en-US" sz="2600" kern="1200" dirty="0"/>
        </a:p>
      </dsp:txBody>
      <dsp:txXfrm>
        <a:off x="42851" y="42851"/>
        <a:ext cx="5416425" cy="1377338"/>
      </dsp:txXfrm>
    </dsp:sp>
    <dsp:sp modelId="{00F5A1F8-FA2C-EC48-A5B3-35F453839D0B}">
      <dsp:nvSpPr>
        <dsp:cNvPr id="0" name=""/>
        <dsp:cNvSpPr/>
      </dsp:nvSpPr>
      <dsp:spPr>
        <a:xfrm>
          <a:off x="617219" y="1706879"/>
          <a:ext cx="6995160" cy="1463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Insider orientation to advocacy</a:t>
          </a:r>
          <a:endParaRPr lang="en-US" sz="2600" kern="1200" dirty="0"/>
        </a:p>
      </dsp:txBody>
      <dsp:txXfrm>
        <a:off x="660070" y="1749730"/>
        <a:ext cx="5341262" cy="1377338"/>
      </dsp:txXfrm>
    </dsp:sp>
    <dsp:sp modelId="{F2830884-5F45-E34C-B61C-63130C6A36C3}">
      <dsp:nvSpPr>
        <dsp:cNvPr id="0" name=""/>
        <dsp:cNvSpPr/>
      </dsp:nvSpPr>
      <dsp:spPr>
        <a:xfrm>
          <a:off x="1234439" y="3413759"/>
          <a:ext cx="6995160" cy="14630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Looking to grow or maintain government funding (e.g. status quo), not lead fundamental social change</a:t>
          </a:r>
          <a:endParaRPr lang="en-US" sz="2600" kern="1200" dirty="0"/>
        </a:p>
      </dsp:txBody>
      <dsp:txXfrm>
        <a:off x="1277290" y="3456610"/>
        <a:ext cx="5341262" cy="1377338"/>
      </dsp:txXfrm>
    </dsp:sp>
    <dsp:sp modelId="{0A0F04D1-2526-1F47-8D7E-69566DD0CEDC}">
      <dsp:nvSpPr>
        <dsp:cNvPr id="0" name=""/>
        <dsp:cNvSpPr/>
      </dsp:nvSpPr>
      <dsp:spPr>
        <a:xfrm>
          <a:off x="6044184" y="1109472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258154" y="1109472"/>
        <a:ext cx="523036" cy="715609"/>
      </dsp:txXfrm>
    </dsp:sp>
    <dsp:sp modelId="{C8F20ECB-13E8-7640-9751-F7FFE6F81684}">
      <dsp:nvSpPr>
        <dsp:cNvPr id="0" name=""/>
        <dsp:cNvSpPr/>
      </dsp:nvSpPr>
      <dsp:spPr>
        <a:xfrm>
          <a:off x="6661403" y="2806598"/>
          <a:ext cx="950976" cy="95097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6875373" y="2806598"/>
        <a:ext cx="523036" cy="7156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63B2EAE-344A-5E4C-8EB4-0ACBBE4832DB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17AFD23-C2F6-794B-8ADC-70243CFD7A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/>
          <a:lstStyle/>
          <a:p>
            <a:r>
              <a:rPr lang="en-US" sz="4800" dirty="0" smtClean="0"/>
              <a:t>Professionalization and Social Change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Jennifer E Mosley, Ph.D.</a:t>
            </a:r>
          </a:p>
          <a:p>
            <a:r>
              <a:rPr lang="en-US" dirty="0" smtClean="0"/>
              <a:t>University of Chicago</a:t>
            </a:r>
          </a:p>
          <a:p>
            <a:r>
              <a:rPr lang="en-US" dirty="0" smtClean="0"/>
              <a:t>School of Social Service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321144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Professionalization and social change</a:t>
            </a:r>
            <a:endParaRPr lang="en-US" dirty="0"/>
          </a:p>
        </p:txBody>
      </p:sp>
      <p:pic>
        <p:nvPicPr>
          <p:cNvPr id="4" name="Content Placeholder 3" descr="occupy-wallstreet-cant-afford-lobbyist.preview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1" b="53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5663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 to nonprofit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onprofits </a:t>
            </a:r>
            <a:r>
              <a:rPr lang="en-US" dirty="0"/>
              <a:t>are increasingly situated at the nexus of the professional and the </a:t>
            </a:r>
            <a:r>
              <a:rPr lang="en-US" dirty="0" smtClean="0"/>
              <a:t>grassroots</a:t>
            </a:r>
          </a:p>
          <a:p>
            <a:r>
              <a:rPr lang="en-US" dirty="0" smtClean="0"/>
              <a:t>Many of dual identities: </a:t>
            </a:r>
            <a:r>
              <a:rPr lang="en-US" dirty="0"/>
              <a:t>“we are professionally led AND we have grassroots support.” </a:t>
            </a:r>
            <a:endParaRPr lang="en-US" dirty="0" smtClean="0"/>
          </a:p>
          <a:p>
            <a:r>
              <a:rPr lang="en-US" dirty="0" smtClean="0"/>
              <a:t>Mobilize different images depending on need and context </a:t>
            </a:r>
          </a:p>
          <a:p>
            <a:r>
              <a:rPr lang="en-US" dirty="0" smtClean="0"/>
              <a:t>Nonprofits often want to operate in a top-down way, while claiming bottom-up legitimacy. </a:t>
            </a:r>
          </a:p>
          <a:p>
            <a:r>
              <a:rPr lang="en-US" sz="2400" dirty="0" smtClean="0"/>
              <a:t>Is it possible to </a:t>
            </a:r>
            <a:r>
              <a:rPr lang="en-US" sz="2400" u="sng" dirty="0" smtClean="0"/>
              <a:t>be</a:t>
            </a:r>
            <a:r>
              <a:rPr lang="en-US" sz="2400" dirty="0" smtClean="0"/>
              <a:t> both? </a:t>
            </a:r>
          </a:p>
        </p:txBody>
      </p:sp>
    </p:spTree>
    <p:extLst>
      <p:ext uri="{BB962C8B-B14F-4D97-AF65-F5344CB8AC3E}">
        <p14:creationId xmlns:p14="http://schemas.microsoft.com/office/powerpoint/2010/main" val="16518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Advocacy of Human Service Nonprofits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37838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066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Distrust in professionals and “expert” knowledge</a:t>
            </a:r>
          </a:p>
        </p:txBody>
      </p:sp>
      <p:pic>
        <p:nvPicPr>
          <p:cNvPr id="4" name="Content Placeholder 3" descr="00blacklives-web02-articleLar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2" b="182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0528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solidFill>
                  <a:srgbClr val="D2533C"/>
                </a:solidFill>
              </a:rPr>
              <a:t>How important is the </a:t>
            </a:r>
            <a:r>
              <a:rPr lang="en-US" sz="4000" i="1" u="sng" dirty="0" smtClean="0">
                <a:solidFill>
                  <a:srgbClr val="D2533C"/>
                </a:solidFill>
              </a:rPr>
              <a:t>process</a:t>
            </a:r>
            <a:r>
              <a:rPr lang="en-US" sz="4000" i="1" dirty="0" smtClean="0">
                <a:solidFill>
                  <a:srgbClr val="D2533C"/>
                </a:solidFill>
              </a:rPr>
              <a:t> of social change to the </a:t>
            </a:r>
            <a:r>
              <a:rPr lang="en-US" sz="4000" i="1" u="sng" dirty="0" smtClean="0">
                <a:solidFill>
                  <a:srgbClr val="D2533C"/>
                </a:solidFill>
              </a:rPr>
              <a:t>outcomes</a:t>
            </a:r>
            <a:r>
              <a:rPr lang="en-US" sz="4000" i="1" dirty="0" smtClean="0">
                <a:solidFill>
                  <a:srgbClr val="D2533C"/>
                </a:solidFill>
              </a:rPr>
              <a:t> of social change? </a:t>
            </a:r>
            <a:endParaRPr lang="en-US" sz="4000" i="1" dirty="0">
              <a:solidFill>
                <a:srgbClr val="D253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147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977</TotalTime>
  <Words>145</Words>
  <Application>Microsoft Macintosh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Professionalization and Social Change</vt:lpstr>
      <vt:lpstr>Professionalization and social change</vt:lpstr>
      <vt:lpstr>Connection to nonprofit sector</vt:lpstr>
      <vt:lpstr>Advocacy of Human Service Nonprofits</vt:lpstr>
      <vt:lpstr>Distrust in professionals and “expert” knowledge</vt:lpstr>
      <vt:lpstr>PowerPoint Presentation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Professionalization and Social Change</dc:title>
  <dc:creator>Jennifer Mosley</dc:creator>
  <cp:lastModifiedBy>Jennifer Mosley</cp:lastModifiedBy>
  <cp:revision>6</cp:revision>
  <dcterms:created xsi:type="dcterms:W3CDTF">2015-11-19T19:45:12Z</dcterms:created>
  <dcterms:modified xsi:type="dcterms:W3CDTF">2015-11-20T12:03:05Z</dcterms:modified>
</cp:coreProperties>
</file>