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431" r:id="rId3"/>
    <p:sldId id="570" r:id="rId4"/>
    <p:sldId id="576" r:id="rId5"/>
    <p:sldId id="575" r:id="rId6"/>
    <p:sldId id="571" r:id="rId7"/>
    <p:sldId id="578" r:id="rId8"/>
    <p:sldId id="579" r:id="rId9"/>
    <p:sldId id="580" r:id="rId10"/>
    <p:sldId id="582" r:id="rId11"/>
    <p:sldId id="581" r:id="rId12"/>
    <p:sldId id="569" r:id="rId13"/>
  </p:sldIdLst>
  <p:sldSz cx="9144000" cy="6858000" type="screen4x3"/>
  <p:notesSz cx="7315200" cy="96012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  <a:sym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  <a:sym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  <a:sym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  <a:sym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  <a:sym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  <a:sym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  <a:sym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  <a:sym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  <a:sym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44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06" autoAdjust="0"/>
    <p:restoredTop sz="89575" autoAdjust="0"/>
  </p:normalViewPr>
  <p:slideViewPr>
    <p:cSldViewPr>
      <p:cViewPr varScale="1">
        <p:scale>
          <a:sx n="61" d="100"/>
          <a:sy n="61" d="100"/>
        </p:scale>
        <p:origin x="10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Header Placeholder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51" name="Date Placeholder 2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87E66F88-F35E-4374-9439-74B0CEB4A31F}" type="datetime1">
              <a:rPr lang="en-US"/>
              <a:pPr/>
              <a:t>11/20/2015</a:t>
            </a:fld>
            <a:endParaRPr lang="en-US" sz="1200"/>
          </a:p>
        </p:txBody>
      </p:sp>
      <p:sp>
        <p:nvSpPr>
          <p:cNvPr id="2052" name="Slide Image Placeholder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2053" name="Notes Placeholder 4"/>
          <p:cNvSpPr>
            <a:spLocks noGrp="1" noRot="1" noChangeAspect="1" noChangeArrowheads="1"/>
          </p:cNvSpPr>
          <p:nvPr/>
        </p:nvSpPr>
        <p:spPr bwMode="auto">
          <a:xfrm>
            <a:off x="730250" y="4559300"/>
            <a:ext cx="5853113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0">
              <a:spcBef>
                <a:spcPct val="30000"/>
              </a:spcBef>
              <a:buFontTx/>
              <a:buNone/>
            </a:pPr>
            <a:r>
              <a:rPr lang="en-US" sz="1200"/>
              <a:t>Click to edit Master text styles</a:t>
            </a:r>
            <a:endParaRPr lang="en-US" altLang="en-US" sz="1200"/>
          </a:p>
          <a:p>
            <a:pPr defTabSz="0">
              <a:spcBef>
                <a:spcPct val="30000"/>
              </a:spcBef>
              <a:buFontTx/>
              <a:buNone/>
            </a:pPr>
            <a:r>
              <a:rPr lang="en-US" sz="1200"/>
              <a:t>Second level</a:t>
            </a:r>
            <a:endParaRPr lang="en-US" altLang="en-US" sz="1200"/>
          </a:p>
          <a:p>
            <a:pPr defTabSz="0">
              <a:spcBef>
                <a:spcPct val="30000"/>
              </a:spcBef>
              <a:buFontTx/>
              <a:buNone/>
            </a:pPr>
            <a:r>
              <a:rPr lang="en-US" sz="1200"/>
              <a:t>Third level</a:t>
            </a:r>
            <a:endParaRPr lang="en-US" altLang="en-US" sz="1200"/>
          </a:p>
          <a:p>
            <a:pPr defTabSz="0">
              <a:spcBef>
                <a:spcPct val="30000"/>
              </a:spcBef>
              <a:buFontTx/>
              <a:buNone/>
            </a:pPr>
            <a:r>
              <a:rPr lang="en-US" sz="1200"/>
              <a:t>Fourth level</a:t>
            </a:r>
            <a:endParaRPr lang="en-US" altLang="en-US" sz="1200"/>
          </a:p>
          <a:p>
            <a:pPr defTabSz="0">
              <a:spcBef>
                <a:spcPct val="30000"/>
              </a:spcBef>
              <a:buFontTx/>
              <a:buNone/>
            </a:pPr>
            <a:r>
              <a:rPr lang="en-US" sz="1200"/>
              <a:t>Fifth level</a:t>
            </a:r>
            <a:endParaRPr lang="en-US" altLang="en-US" sz="1200"/>
          </a:p>
        </p:txBody>
      </p:sp>
      <p:sp>
        <p:nvSpPr>
          <p:cNvPr id="2054" name="Footer Placeholder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55" name="Slide Number Placeholder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26076447-E535-4769-A35C-2C0A9F9AFCA7}" type="slidenum">
              <a:rPr lang="en-US"/>
              <a:pPr/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81495891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32363" y="4561226"/>
            <a:ext cx="5852160" cy="4320213"/>
          </a:xfrm>
          <a:prstGeom prst="rect">
            <a:avLst/>
          </a:prstGeom>
          <a:noFill/>
        </p:spPr>
        <p:txBody>
          <a:bodyPr lIns="95610" tIns="47805" rIns="95610" bIns="47805"/>
          <a:lstStyle/>
          <a:p>
            <a:pPr defTabSz="483307"/>
            <a:endParaRPr lang="en-US" dirty="0" smtClean="0">
              <a:ea typeface="ＭＳ Ｐゴシック" pitchFamily="-1" charset="-128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0B82E2-70B3-415C-A01D-308E4A1896DA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0952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32363" y="4561226"/>
            <a:ext cx="5852160" cy="4320213"/>
          </a:xfrm>
          <a:prstGeom prst="rect">
            <a:avLst/>
          </a:prstGeom>
          <a:noFill/>
        </p:spPr>
        <p:txBody>
          <a:bodyPr lIns="95610" tIns="47805" rIns="95610" bIns="47805"/>
          <a:lstStyle/>
          <a:p>
            <a:pPr defTabSz="483307"/>
            <a:endParaRPr lang="en-US" dirty="0" smtClean="0">
              <a:ea typeface="ＭＳ Ｐゴシック" pitchFamily="-1" charset="-128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0B82E2-70B3-415C-A01D-308E4A1896DA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744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32363" y="4561226"/>
            <a:ext cx="5852160" cy="4320213"/>
          </a:xfrm>
          <a:prstGeom prst="rect">
            <a:avLst/>
          </a:prstGeom>
          <a:noFill/>
        </p:spPr>
        <p:txBody>
          <a:bodyPr lIns="95610" tIns="47805" rIns="95610" bIns="47805"/>
          <a:lstStyle/>
          <a:p>
            <a:pPr defTabSz="483307"/>
            <a:endParaRPr lang="en-US" dirty="0" smtClean="0">
              <a:ea typeface="ＭＳ Ｐゴシック" pitchFamily="-1" charset="-128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0B82E2-70B3-415C-A01D-308E4A1896DA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29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32363" y="4561226"/>
            <a:ext cx="5852160" cy="4320213"/>
          </a:xfrm>
          <a:prstGeom prst="rect">
            <a:avLst/>
          </a:prstGeom>
          <a:noFill/>
        </p:spPr>
        <p:txBody>
          <a:bodyPr lIns="95610" tIns="47805" rIns="95610" bIns="47805"/>
          <a:lstStyle/>
          <a:p>
            <a:pPr defTabSz="483307"/>
            <a:endParaRPr lang="en-US" dirty="0" smtClean="0">
              <a:ea typeface="ＭＳ Ｐゴシック" pitchFamily="-1" charset="-128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0B82E2-70B3-415C-A01D-308E4A1896DA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15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32363" y="4561226"/>
            <a:ext cx="5852160" cy="4320213"/>
          </a:xfrm>
          <a:prstGeom prst="rect">
            <a:avLst/>
          </a:prstGeom>
          <a:noFill/>
        </p:spPr>
        <p:txBody>
          <a:bodyPr lIns="95610" tIns="47805" rIns="95610" bIns="47805"/>
          <a:lstStyle/>
          <a:p>
            <a:pPr defTabSz="483307"/>
            <a:endParaRPr lang="en-US" dirty="0" smtClean="0">
              <a:ea typeface="ＭＳ Ｐゴシック" pitchFamily="-1" charset="-128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0B82E2-70B3-415C-A01D-308E4A1896DA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4361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32363" y="4561226"/>
            <a:ext cx="5852160" cy="4320213"/>
          </a:xfrm>
          <a:prstGeom prst="rect">
            <a:avLst/>
          </a:prstGeom>
          <a:noFill/>
        </p:spPr>
        <p:txBody>
          <a:bodyPr lIns="95610" tIns="47805" rIns="95610" bIns="47805"/>
          <a:lstStyle/>
          <a:p>
            <a:pPr defTabSz="483307"/>
            <a:endParaRPr lang="en-US" dirty="0" smtClean="0">
              <a:ea typeface="ＭＳ Ｐゴシック" pitchFamily="-1" charset="-128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0B82E2-70B3-415C-A01D-308E4A1896DA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650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32363" y="4561226"/>
            <a:ext cx="5852160" cy="4320213"/>
          </a:xfrm>
          <a:prstGeom prst="rect">
            <a:avLst/>
          </a:prstGeom>
          <a:noFill/>
        </p:spPr>
        <p:txBody>
          <a:bodyPr lIns="95610" tIns="47805" rIns="95610" bIns="47805"/>
          <a:lstStyle/>
          <a:p>
            <a:pPr defTabSz="483307"/>
            <a:endParaRPr lang="en-US" dirty="0" smtClean="0">
              <a:ea typeface="ＭＳ Ｐゴシック" pitchFamily="-1" charset="-128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0B82E2-70B3-415C-A01D-308E4A1896DA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553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32363" y="4561226"/>
            <a:ext cx="5852160" cy="4320213"/>
          </a:xfrm>
          <a:prstGeom prst="rect">
            <a:avLst/>
          </a:prstGeom>
          <a:noFill/>
        </p:spPr>
        <p:txBody>
          <a:bodyPr lIns="95610" tIns="47805" rIns="95610" bIns="47805"/>
          <a:lstStyle/>
          <a:p>
            <a:pPr defTabSz="483307"/>
            <a:endParaRPr lang="en-US" dirty="0" smtClean="0">
              <a:ea typeface="ＭＳ Ｐゴシック" pitchFamily="-1" charset="-128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0B82E2-70B3-415C-A01D-308E4A1896DA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7854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32363" y="4561226"/>
            <a:ext cx="5852160" cy="4320213"/>
          </a:xfrm>
          <a:prstGeom prst="rect">
            <a:avLst/>
          </a:prstGeom>
          <a:noFill/>
        </p:spPr>
        <p:txBody>
          <a:bodyPr lIns="95610" tIns="47805" rIns="95610" bIns="47805"/>
          <a:lstStyle/>
          <a:p>
            <a:pPr defTabSz="483307"/>
            <a:endParaRPr lang="en-US" dirty="0" smtClean="0">
              <a:ea typeface="ＭＳ Ｐゴシック" pitchFamily="-1" charset="-128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0B82E2-70B3-415C-A01D-308E4A1896DA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2071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32363" y="4561226"/>
            <a:ext cx="5852160" cy="4320213"/>
          </a:xfrm>
          <a:prstGeom prst="rect">
            <a:avLst/>
          </a:prstGeom>
          <a:noFill/>
        </p:spPr>
        <p:txBody>
          <a:bodyPr lIns="95610" tIns="47805" rIns="95610" bIns="47805"/>
          <a:lstStyle/>
          <a:p>
            <a:pPr defTabSz="483307"/>
            <a:endParaRPr lang="en-US" dirty="0" smtClean="0">
              <a:ea typeface="ＭＳ Ｐゴシック" pitchFamily="-1" charset="-128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0B82E2-70B3-415C-A01D-308E4A1896DA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336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62400" y="-3200400"/>
            <a:ext cx="12752388" cy="982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11"/>
          <p:cNvGrpSpPr>
            <a:grpSpLocks/>
          </p:cNvGrpSpPr>
          <p:nvPr userDrawn="1"/>
        </p:nvGrpSpPr>
        <p:grpSpPr bwMode="auto">
          <a:xfrm>
            <a:off x="457200" y="6248400"/>
            <a:ext cx="3276600" cy="609600"/>
            <a:chOff x="457201" y="6102350"/>
            <a:chExt cx="3582986" cy="755650"/>
          </a:xfrm>
        </p:grpSpPr>
        <p:pic>
          <p:nvPicPr>
            <p:cNvPr id="6" name="Picture 8" descr="Picture 18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33600" y="6102350"/>
              <a:ext cx="1906587" cy="755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9" descr="LKYSPP_IPS_compo.jpg"/>
            <p:cNvPicPr>
              <a:picLocks noChangeAspect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7201" y="6273600"/>
              <a:ext cx="1673433" cy="43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TextBox 13"/>
          <p:cNvSpPr txBox="1">
            <a:spLocks noChangeArrowheads="1"/>
          </p:cNvSpPr>
          <p:nvPr userDrawn="1"/>
        </p:nvSpPr>
        <p:spPr bwMode="auto">
          <a:xfrm>
            <a:off x="5715000" y="6505575"/>
            <a:ext cx="3048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>
              <a:buFontTx/>
              <a:buNone/>
              <a:defRPr/>
            </a:pPr>
            <a:r>
              <a:rPr lang="en-US" sz="1100" b="1">
                <a:solidFill>
                  <a:srgbClr val="044493"/>
                </a:solidFill>
                <a:cs typeface="Arial" pitchFamily="34" charset="0"/>
              </a:rPr>
              <a:t>Engaging Minds, Exchanging Ideas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5181600" y="6096000"/>
            <a:ext cx="3733800" cy="76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Tx/>
              <a:buNone/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0" name="Picture 12" descr="LKYSPP_IPS_compo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92888" y="6264275"/>
            <a:ext cx="20050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 userDrawn="1"/>
        </p:nvSpPr>
        <p:spPr>
          <a:xfrm>
            <a:off x="0" y="6096000"/>
            <a:ext cx="3962400" cy="76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Tx/>
              <a:buNone/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Rectangle 17"/>
          <p:cNvSpPr>
            <a:spLocks noChangeArrowheads="1"/>
          </p:cNvSpPr>
          <p:nvPr userDrawn="1"/>
        </p:nvSpPr>
        <p:spPr bwMode="auto">
          <a:xfrm>
            <a:off x="1066800" y="1033463"/>
            <a:ext cx="457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None/>
              <a:defRPr/>
            </a:pPr>
            <a:r>
              <a:rPr lang="en-US" sz="1400" b="1" baseline="30000">
                <a:solidFill>
                  <a:srgbClr val="044493"/>
                </a:solidFill>
                <a:cs typeface="Arial" pitchFamily="34" charset="0"/>
              </a:rPr>
              <a:t>ENGAGING MINDS,</a:t>
            </a:r>
            <a:r>
              <a:rPr lang="en-US" sz="1400" b="1">
                <a:solidFill>
                  <a:srgbClr val="044493"/>
                </a:solidFill>
                <a:cs typeface="Arial" pitchFamily="34" charset="0"/>
              </a:rPr>
              <a:t> </a:t>
            </a:r>
            <a:r>
              <a:rPr lang="en-US" sz="1400" b="1" baseline="30000">
                <a:solidFill>
                  <a:srgbClr val="044493"/>
                </a:solidFill>
                <a:cs typeface="Arial" pitchFamily="34" charset="0"/>
              </a:rPr>
              <a:t>EXCHANGING IDEAS</a:t>
            </a:r>
            <a:endParaRPr lang="en-US" sz="1400">
              <a:solidFill>
                <a:srgbClr val="044493"/>
              </a:solidFill>
              <a:cs typeface="Arial" pitchFamily="34" charset="0"/>
            </a:endParaRPr>
          </a:p>
        </p:txBody>
      </p:sp>
      <p:pic>
        <p:nvPicPr>
          <p:cNvPr id="13" name="Picture 19" descr="IPS 25TH Logo.jp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381000"/>
            <a:ext cx="24384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5225"/>
            <a:ext cx="7772400" cy="1470025"/>
          </a:xfrm>
        </p:spPr>
        <p:txBody>
          <a:bodyPr/>
          <a:lstStyle>
            <a:lvl1pPr>
              <a:defRPr b="1" baseline="0">
                <a:solidFill>
                  <a:srgbClr val="04449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4449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4449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4449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4449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4449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04449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04449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4449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2286004" y="-152401"/>
            <a:ext cx="4572000" cy="822960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4449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>
                <a:sym typeface="MS PGothic" pitchFamily="34" charset="-128"/>
              </a:rPr>
              <a:t>Click to edit Master title style</a:t>
            </a:r>
          </a:p>
        </p:txBody>
      </p:sp>
      <p:sp>
        <p:nvSpPr>
          <p:cNvPr id="1027" name="Text Placeholder 2"/>
          <p:cNvSpPr>
            <a:spLocks noGrp="1"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440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rPr>
              <a:t> </a:t>
            </a:r>
            <a:endParaRPr lang="en-US" altLang="en-US"/>
          </a:p>
        </p:txBody>
      </p:sp>
      <p:sp>
        <p:nvSpPr>
          <p:cNvPr id="1028" name="Text Placeholder 2"/>
          <p:cNvSpPr>
            <a:spLocks noGrp="1" noChangeArrowheads="1"/>
          </p:cNvSpPr>
          <p:nvPr/>
        </p:nvSpPr>
        <p:spPr bwMode="auto">
          <a:xfrm>
            <a:off x="914400" y="2895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4400">
              <a:solidFill>
                <a:srgbClr val="000000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1029" name="TextBox 10"/>
          <p:cNvSpPr>
            <a:spLocks noChangeArrowheads="1"/>
          </p:cNvSpPr>
          <p:nvPr/>
        </p:nvSpPr>
        <p:spPr bwMode="auto">
          <a:xfrm>
            <a:off x="5715000" y="6505575"/>
            <a:ext cx="30480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100" b="1">
                <a:solidFill>
                  <a:srgbClr val="044493"/>
                </a:solidFill>
              </a:rPr>
              <a:t>Engaging Minds, Exchanging Ideas</a:t>
            </a:r>
            <a:endParaRPr lang="en-US" altLang="en-US"/>
          </a:p>
        </p:txBody>
      </p:sp>
      <p:pic>
        <p:nvPicPr>
          <p:cNvPr id="1030" name="Picture 8" descr="LKY Logo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7200" y="6219825"/>
            <a:ext cx="1712913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IPS 25TH Logo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09800" y="6311900"/>
            <a:ext cx="17526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MS PGothic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sym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sym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sym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sym typeface="MS PGothic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sym typeface="MS PGothic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sym typeface="MS PGothic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sym typeface="MS PGothic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sym typeface="MS PGothic" pitchFamily="34" charset="-128"/>
        </a:defRPr>
      </a:lvl9pPr>
    </p:titleStyle>
    <p:bodyStyle>
      <a:lvl1pPr marL="342900" indent="-34290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MS PGothic" pitchFamily="34" charset="-128"/>
        </a:defRPr>
      </a:lvl1pPr>
      <a:lvl2pPr marL="742950" indent="-28575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  <a:ea typeface="+mn-ea"/>
          <a:sym typeface="Calibri" pitchFamily="34" charset="0"/>
        </a:defRPr>
      </a:lvl2pPr>
      <a:lvl3pPr marL="1143000" indent="-22860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itchFamily="34" charset="0"/>
        </a:defRPr>
      </a:lvl3pPr>
      <a:lvl4pPr marL="1600200" indent="-22860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4pPr>
      <a:lvl5pPr marL="2057400" indent="-22860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5pPr>
      <a:lvl6pPr marL="2514600" indent="-22860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6pPr>
      <a:lvl7pPr marL="2971800" indent="-22860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7pPr>
      <a:lvl8pPr marL="3429000" indent="-22860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8pPr>
      <a:lvl9pPr marL="3886200" indent="-22860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sz="4400">
                <a:solidFill>
                  <a:prstClr val="black"/>
                </a:solidFill>
                <a:latin typeface="Calibri"/>
                <a:ea typeface="ＭＳ Ｐゴシック" pitchFamily="34" charset="-128"/>
                <a:cs typeface="Arial" pitchFamily="34" charset="0"/>
              </a:rPr>
              <a:t> </a:t>
            </a:r>
          </a:p>
        </p:txBody>
      </p:sp>
      <p:sp>
        <p:nvSpPr>
          <p:cNvPr id="1028" name="Text Placeholder 2"/>
          <p:cNvSpPr>
            <a:spLocks noGrp="1"/>
          </p:cNvSpPr>
          <p:nvPr/>
        </p:nvSpPr>
        <p:spPr bwMode="auto">
          <a:xfrm>
            <a:off x="914400" y="2895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  <a:defRPr/>
            </a:pPr>
            <a:endParaRPr lang="en-US" sz="4400">
              <a:solidFill>
                <a:prstClr val="black"/>
              </a:solidFill>
              <a:latin typeface="Calibri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029" name="TextBox 10"/>
          <p:cNvSpPr txBox="1">
            <a:spLocks noChangeArrowheads="1"/>
          </p:cNvSpPr>
          <p:nvPr userDrawn="1"/>
        </p:nvSpPr>
        <p:spPr bwMode="auto">
          <a:xfrm>
            <a:off x="5715000" y="6505575"/>
            <a:ext cx="3048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>
              <a:buFontTx/>
              <a:buNone/>
              <a:defRPr/>
            </a:pPr>
            <a:r>
              <a:rPr lang="en-US" sz="1100" b="1">
                <a:solidFill>
                  <a:srgbClr val="044493"/>
                </a:solidFill>
                <a:cs typeface="Arial" pitchFamily="34" charset="0"/>
              </a:rPr>
              <a:t>Engaging Minds, Exchanging Ideas</a:t>
            </a:r>
          </a:p>
        </p:txBody>
      </p:sp>
      <p:pic>
        <p:nvPicPr>
          <p:cNvPr id="1030" name="Picture 8" descr="LKY Logo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7200" y="6219825"/>
            <a:ext cx="1712913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IPS 25TH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09800" y="6311900"/>
            <a:ext cx="17526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65" charset="-128"/>
          <a:cs typeface="ＭＳ Ｐゴシック" pitchFamily="-6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57638" y="-3195638"/>
            <a:ext cx="12747626" cy="982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75" name="Group 11"/>
          <p:cNvGrpSpPr>
            <a:grpSpLocks noChangeAspect="1"/>
          </p:cNvGrpSpPr>
          <p:nvPr/>
        </p:nvGrpSpPr>
        <p:grpSpPr bwMode="auto">
          <a:xfrm>
            <a:off x="457200" y="6248400"/>
            <a:ext cx="3276600" cy="609600"/>
            <a:chOff x="0" y="0"/>
            <a:chExt cx="3582986" cy="755650"/>
          </a:xfrm>
        </p:grpSpPr>
        <p:pic>
          <p:nvPicPr>
            <p:cNvPr id="3076" name="Picture 8" descr="Picture 18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76399" y="0"/>
              <a:ext cx="1906587" cy="755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7" name="Picture 9" descr="LKYSPP_IPS_compo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171250"/>
              <a:ext cx="1673433" cy="43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8" name="TextBox 13"/>
          <p:cNvSpPr>
            <a:spLocks noChangeArrowheads="1"/>
          </p:cNvSpPr>
          <p:nvPr/>
        </p:nvSpPr>
        <p:spPr bwMode="auto">
          <a:xfrm>
            <a:off x="5715000" y="6505575"/>
            <a:ext cx="3048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zh-CN" sz="1100" b="1">
                <a:solidFill>
                  <a:srgbClr val="044493"/>
                </a:solidFill>
              </a:rPr>
              <a:t>Engaging Minds, Exchanging Ideas</a:t>
            </a:r>
            <a:endParaRPr lang="en-US" altLang="zh-CN"/>
          </a:p>
        </p:txBody>
      </p:sp>
      <p:sp>
        <p:nvSpPr>
          <p:cNvPr id="3079" name="Rectangle 8"/>
          <p:cNvSpPr>
            <a:spLocks noChangeArrowheads="1"/>
          </p:cNvSpPr>
          <p:nvPr/>
        </p:nvSpPr>
        <p:spPr bwMode="auto">
          <a:xfrm>
            <a:off x="5181600" y="6096000"/>
            <a:ext cx="3733800" cy="76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3080" name="Picture 12" descr="LKYSPP_IPS_comp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92888" y="6264275"/>
            <a:ext cx="20050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Rectangle 10"/>
          <p:cNvSpPr>
            <a:spLocks noChangeArrowheads="1"/>
          </p:cNvSpPr>
          <p:nvPr/>
        </p:nvSpPr>
        <p:spPr bwMode="auto">
          <a:xfrm>
            <a:off x="0" y="6096000"/>
            <a:ext cx="3962400" cy="76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082" name="Rectangle 17"/>
          <p:cNvSpPr>
            <a:spLocks noChangeArrowheads="1"/>
          </p:cNvSpPr>
          <p:nvPr/>
        </p:nvSpPr>
        <p:spPr bwMode="auto">
          <a:xfrm>
            <a:off x="1066800" y="1033463"/>
            <a:ext cx="457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400" b="1" baseline="30000" dirty="0">
                <a:solidFill>
                  <a:srgbClr val="044493"/>
                </a:solidFill>
              </a:rPr>
              <a:t>ENGAGING MINDS,</a:t>
            </a:r>
            <a:r>
              <a:rPr lang="en-US" altLang="zh-CN" sz="1400" b="1" dirty="0">
                <a:solidFill>
                  <a:srgbClr val="044493"/>
                </a:solidFill>
              </a:rPr>
              <a:t> </a:t>
            </a:r>
            <a:r>
              <a:rPr lang="en-US" altLang="zh-CN" sz="1400" b="1" baseline="30000" dirty="0">
                <a:solidFill>
                  <a:srgbClr val="044493"/>
                </a:solidFill>
              </a:rPr>
              <a:t>EXCHANGING IDEAS</a:t>
            </a:r>
            <a:endParaRPr lang="en-US" altLang="zh-CN" sz="1400" dirty="0">
              <a:solidFill>
                <a:srgbClr val="044493"/>
              </a:solidFill>
            </a:endParaRPr>
          </a:p>
        </p:txBody>
      </p:sp>
      <p:pic>
        <p:nvPicPr>
          <p:cNvPr id="3083" name="Picture 19" descr="IPS 25TH Log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381000"/>
            <a:ext cx="24384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4" name="Title 1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917700"/>
            <a:ext cx="7772400" cy="1470025"/>
          </a:xfrm>
          <a:ln/>
        </p:spPr>
        <p:txBody>
          <a:bodyPr/>
          <a:lstStyle/>
          <a:p>
            <a:r>
              <a:rPr lang="en-US" altLang="en-US" sz="4000" b="1" dirty="0" smtClean="0">
                <a:solidFill>
                  <a:srgbClr val="044493"/>
                </a:solidFill>
                <a:latin typeface="Arial" pitchFamily="34" charset="0"/>
                <a:sym typeface="Arial" pitchFamily="34" charset="0"/>
              </a:rPr>
              <a:t>Lessons from Constructing a Sector-Wide Innovation Strategy for the Social Services in Singapore</a:t>
            </a:r>
            <a:endParaRPr lang="en-SG" altLang="en-US" sz="2400" dirty="0">
              <a:solidFill>
                <a:srgbClr val="044493"/>
              </a:solidFill>
              <a:latin typeface="Arial" pitchFamily="34" charset="0"/>
              <a:sym typeface="Arial" pitchFamily="34" charset="0"/>
            </a:endParaRPr>
          </a:p>
        </p:txBody>
      </p:sp>
      <p:sp>
        <p:nvSpPr>
          <p:cNvPr id="3085" name="Subtitle 2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4062399"/>
            <a:ext cx="6400800" cy="198121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altLang="en-US" sz="2400" b="1" dirty="0" err="1" smtClean="0">
                <a:latin typeface="Arial" pitchFamily="34" charset="0"/>
                <a:sym typeface="Arial" pitchFamily="34" charset="0"/>
              </a:rPr>
              <a:t>Dr</a:t>
            </a:r>
            <a:r>
              <a:rPr lang="en-US" altLang="en-US" sz="2400" b="1" dirty="0" smtClean="0">
                <a:latin typeface="Arial" pitchFamily="34" charset="0"/>
                <a:sym typeface="Arial" pitchFamily="34" charset="0"/>
              </a:rPr>
              <a:t> Justin Lee</a:t>
            </a:r>
          </a:p>
          <a:p>
            <a:pPr>
              <a:lnSpc>
                <a:spcPct val="90000"/>
              </a:lnSpc>
            </a:pPr>
            <a:r>
              <a:rPr lang="en-US" altLang="en-US" sz="2400" b="1" dirty="0" smtClean="0">
                <a:latin typeface="Arial" pitchFamily="34" charset="0"/>
                <a:sym typeface="Arial" pitchFamily="34" charset="0"/>
              </a:rPr>
              <a:t>Research Fellow</a:t>
            </a:r>
          </a:p>
          <a:p>
            <a:pPr>
              <a:lnSpc>
                <a:spcPct val="90000"/>
              </a:lnSpc>
            </a:pPr>
            <a:r>
              <a:rPr lang="en-US" altLang="en-US" sz="2400" b="1" dirty="0" smtClean="0">
                <a:latin typeface="Arial" pitchFamily="34" charset="0"/>
                <a:sym typeface="Arial" pitchFamily="34" charset="0"/>
              </a:rPr>
              <a:t>Institute of Policy Studies</a:t>
            </a:r>
          </a:p>
          <a:p>
            <a:pPr>
              <a:lnSpc>
                <a:spcPct val="90000"/>
              </a:lnSpc>
            </a:pPr>
            <a:r>
              <a:rPr lang="en-US" altLang="en-US" sz="2400" b="1" dirty="0" smtClean="0">
                <a:latin typeface="Arial" pitchFamily="34" charset="0"/>
                <a:sym typeface="Arial" pitchFamily="34" charset="0"/>
              </a:rPr>
              <a:t>National University of Singapore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Findings in Summary</a:t>
            </a:r>
            <a:endParaRPr lang="en-US" dirty="0" smtClean="0">
              <a:latin typeface="Arial" charset="0"/>
              <a:ea typeface="ＭＳ Ｐゴシック" pitchFamily="-1" charset="-128"/>
              <a:cs typeface="Arial" charset="0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 bwMode="auto">
          <a:xfrm>
            <a:off x="457200" y="1295400"/>
            <a:ext cx="8229600" cy="472433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Strategic focus: </a:t>
            </a:r>
          </a:p>
          <a:p>
            <a:pPr lvl="1"/>
            <a:r>
              <a:rPr lang="en-US" sz="20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R&amp;D agenda misplaced because of overemphasis on evaluation; and should </a:t>
            </a:r>
            <a:r>
              <a:rPr lang="en-US" sz="2000" dirty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focus on more </a:t>
            </a:r>
            <a:r>
              <a:rPr lang="en-US" sz="20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‘</a:t>
            </a:r>
            <a:r>
              <a:rPr lang="en-US" sz="2000" dirty="0" err="1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solutioning</a:t>
            </a:r>
            <a:r>
              <a:rPr lang="en-US" sz="20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’ to be rightly calibrated to the evolving needs of the sector</a:t>
            </a:r>
          </a:p>
          <a:p>
            <a:r>
              <a:rPr lang="en-US" sz="24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Organizational capability: </a:t>
            </a:r>
          </a:p>
          <a:p>
            <a:pPr lvl="1"/>
            <a:r>
              <a:rPr lang="en-US" sz="20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R&amp;D capability of voluntary organizations is low; and can benefit from professional development, organizational development or partnerships</a:t>
            </a:r>
          </a:p>
          <a:p>
            <a:r>
              <a:rPr lang="en-US" sz="24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Institutional environment: </a:t>
            </a:r>
          </a:p>
          <a:p>
            <a:pPr lvl="1"/>
            <a:r>
              <a:rPr lang="en-US" sz="20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Lack of productive partnerships with diverse ‘asset classes’; and can benefit from new models of collaboration</a:t>
            </a:r>
          </a:p>
          <a:p>
            <a:pPr lvl="1"/>
            <a:r>
              <a:rPr lang="en-US" sz="20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Oversight </a:t>
            </a:r>
            <a:r>
              <a:rPr lang="en-US" sz="2000" dirty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and coordination missing; and should be overseen by a stronger coordinating agency</a:t>
            </a:r>
          </a:p>
          <a:p>
            <a:pPr marL="0" indent="0">
              <a:buNone/>
            </a:pPr>
            <a:endParaRPr lang="en-US" sz="2400" dirty="0" smtClean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48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 smtClean="0">
              <a:latin typeface="Arial" charset="0"/>
              <a:ea typeface="ＭＳ Ｐゴシック" pitchFamily="-1" charset="-128"/>
              <a:cs typeface="Arial" charset="0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 bwMode="auto">
          <a:xfrm>
            <a:off x="457200" y="12954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endParaRPr lang="en-US" sz="2200" dirty="0" smtClean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  <a:p>
            <a:pPr marL="0" indent="0">
              <a:buNone/>
            </a:pPr>
            <a:r>
              <a:rPr lang="en-SG" sz="36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Email: </a:t>
            </a:r>
          </a:p>
          <a:p>
            <a:pPr marL="0" indent="0">
              <a:buNone/>
            </a:pPr>
            <a:r>
              <a:rPr lang="en-SG" sz="36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justin.lee@nus.edu.sg</a:t>
            </a:r>
          </a:p>
          <a:p>
            <a:pPr marL="0" indent="0">
              <a:buNone/>
            </a:pPr>
            <a:endParaRPr lang="en-SG" sz="2200" dirty="0" smtClean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03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Central Question</a:t>
            </a:r>
            <a:endParaRPr lang="en-US" dirty="0" smtClean="0">
              <a:latin typeface="Arial" charset="0"/>
              <a:ea typeface="ＭＳ Ｐゴシック" pitchFamily="-1" charset="-128"/>
              <a:cs typeface="Arial" charset="0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 bwMode="auto">
          <a:xfrm>
            <a:off x="457200" y="12954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endParaRPr lang="en-US" sz="2200" dirty="0" smtClean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  <a:p>
            <a:r>
              <a:rPr lang="en-US" sz="24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What are the strategic, institutional and organizational conditions required for a conducive R&amp;D ecosystem capable of generating innovations &amp; productivity gains for social services?</a:t>
            </a:r>
          </a:p>
        </p:txBody>
      </p:sp>
    </p:spTree>
    <p:extLst>
      <p:ext uri="{BB962C8B-B14F-4D97-AF65-F5344CB8AC3E}">
        <p14:creationId xmlns:p14="http://schemas.microsoft.com/office/powerpoint/2010/main" val="142381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Approach</a:t>
            </a:r>
            <a:endParaRPr lang="en-US" dirty="0" smtClean="0">
              <a:latin typeface="Arial" charset="0"/>
              <a:ea typeface="ＭＳ Ｐゴシック" pitchFamily="-1" charset="-128"/>
              <a:cs typeface="Arial" charset="0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 bwMode="auto">
          <a:xfrm>
            <a:off x="457200" y="12954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endParaRPr lang="en-US" sz="2200" dirty="0" smtClean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  <a:p>
            <a:r>
              <a:rPr lang="en-US" sz="24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Examined the categories of applied research or R&amp;D done in the social </a:t>
            </a:r>
            <a:r>
              <a:rPr lang="en-US" sz="24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services</a:t>
            </a:r>
          </a:p>
          <a:p>
            <a:endParaRPr lang="en-US" sz="2400" dirty="0" smtClean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  <a:p>
            <a:r>
              <a:rPr lang="en-US" sz="24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Involved in the government led sector-wide innovation strategy</a:t>
            </a:r>
          </a:p>
        </p:txBody>
      </p:sp>
    </p:spTree>
    <p:extLst>
      <p:ext uri="{BB962C8B-B14F-4D97-AF65-F5344CB8AC3E}">
        <p14:creationId xmlns:p14="http://schemas.microsoft.com/office/powerpoint/2010/main" val="254829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Background to government led innovation strategy</a:t>
            </a:r>
            <a:endParaRPr lang="en-US" dirty="0" smtClean="0">
              <a:latin typeface="Arial" charset="0"/>
              <a:ea typeface="ＭＳ Ｐゴシック" pitchFamily="-1" charset="-128"/>
              <a:cs typeface="Arial" charset="0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 bwMode="auto">
          <a:xfrm>
            <a:off x="533506" y="1600248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National Council of Social Services – statutory body &amp; membership organization for voluntary welfare organizations</a:t>
            </a:r>
          </a:p>
          <a:p>
            <a:pPr marL="0" indent="0">
              <a:buNone/>
            </a:pPr>
            <a:endParaRPr lang="en-US" sz="2400" dirty="0" smtClean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  <a:p>
            <a:r>
              <a:rPr lang="en-US" sz="24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Small ‘Innovation and Research Office’ in NCSS – charged to develop and implement an overall innovation strategy to achieve productivity gains for the social services</a:t>
            </a:r>
          </a:p>
          <a:p>
            <a:endParaRPr lang="en-US" sz="2400" dirty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  <a:p>
            <a:r>
              <a:rPr lang="en-US" sz="24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Helped draft IRO concept paper for Ministry of Finance funding and facilitated theory of change for the team</a:t>
            </a:r>
          </a:p>
        </p:txBody>
      </p:sp>
    </p:spTree>
    <p:extLst>
      <p:ext uri="{BB962C8B-B14F-4D97-AF65-F5344CB8AC3E}">
        <p14:creationId xmlns:p14="http://schemas.microsoft.com/office/powerpoint/2010/main" val="10632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1. R&amp;D agenda misplaced</a:t>
            </a:r>
            <a:endParaRPr lang="en-US" dirty="0" smtClean="0">
              <a:latin typeface="Arial" charset="0"/>
              <a:ea typeface="ＭＳ Ｐゴシック" pitchFamily="-1" charset="-128"/>
              <a:cs typeface="Arial" charset="0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 bwMode="auto">
          <a:xfrm>
            <a:off x="457200" y="12954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endParaRPr lang="en-US" sz="2200" dirty="0" smtClean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  <a:p>
            <a:r>
              <a:rPr lang="en-US" sz="2400" u="sng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Gap</a:t>
            </a:r>
            <a:r>
              <a:rPr lang="en-US" sz="24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: over-emphasis on evaluation; under-emphasis on </a:t>
            </a:r>
            <a:r>
              <a:rPr lang="en-US" sz="2400" dirty="0" err="1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solutioning</a:t>
            </a:r>
            <a:endParaRPr lang="en-US" sz="2400" dirty="0" smtClean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  <a:p>
            <a:r>
              <a:rPr lang="en-US" sz="2400" u="sng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Cause</a:t>
            </a:r>
            <a:r>
              <a:rPr lang="en-US" sz="24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: accountability pressures and departmentalization by domain and not function</a:t>
            </a:r>
          </a:p>
          <a:p>
            <a:endParaRPr lang="en-US" sz="2400" dirty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  <a:p>
            <a:r>
              <a:rPr lang="en-US" sz="2400" u="sng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Lesson</a:t>
            </a:r>
            <a:r>
              <a:rPr lang="en-US" sz="24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: Focus on solutions first, because no matter how much, or how rigorous, “criticism won’t turn a lump of stone into an exquisite sculpture”</a:t>
            </a:r>
          </a:p>
          <a:p>
            <a:endParaRPr lang="en-US" sz="2400" dirty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  <a:p>
            <a:endParaRPr lang="en-US" sz="2400" dirty="0" smtClean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836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2. R&amp;D capability low</a:t>
            </a:r>
            <a:endParaRPr lang="en-US" dirty="0" smtClean="0">
              <a:latin typeface="Arial" charset="0"/>
              <a:ea typeface="ＭＳ Ｐゴシック" pitchFamily="-1" charset="-128"/>
              <a:cs typeface="Arial" charset="0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 bwMode="auto">
          <a:xfrm>
            <a:off x="457200" y="12954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endParaRPr lang="en-US" sz="2200" dirty="0" smtClean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  <a:p>
            <a:r>
              <a:rPr lang="en-US" sz="2400" u="sng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Gap</a:t>
            </a:r>
            <a:r>
              <a:rPr lang="en-US" sz="24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: few voluntary organizations able to produce or absorb research</a:t>
            </a:r>
          </a:p>
          <a:p>
            <a:endParaRPr lang="en-US" sz="2400" dirty="0" smtClean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  <a:p>
            <a:r>
              <a:rPr lang="en-US" sz="2400" u="sng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Cause</a:t>
            </a:r>
            <a:r>
              <a:rPr lang="en-US" sz="24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: research and innovation capability initiatives fragmented, and of low priority to the government</a:t>
            </a:r>
          </a:p>
          <a:p>
            <a:endParaRPr lang="en-US" sz="2400" dirty="0" smtClean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  <a:p>
            <a:r>
              <a:rPr lang="en-US" sz="2400" u="sng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Lesson</a:t>
            </a:r>
            <a:r>
              <a:rPr lang="en-US" sz="24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: Three possibilities – 1) organizational development; 2) professional development; 3) partnerships</a:t>
            </a:r>
          </a:p>
          <a:p>
            <a:endParaRPr lang="en-US" sz="2400" dirty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  <a:p>
            <a:endParaRPr lang="en-US" sz="2400" dirty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  <a:p>
            <a:endParaRPr lang="en-US" sz="2400" dirty="0" smtClean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15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183040"/>
            <a:ext cx="8229600" cy="1523960"/>
          </a:xfrm>
        </p:spPr>
        <p:txBody>
          <a:bodyPr/>
          <a:lstStyle/>
          <a:p>
            <a:pPr algn="l"/>
            <a:r>
              <a:rPr lang="en-US" dirty="0"/>
              <a:t>3</a:t>
            </a:r>
            <a:r>
              <a:rPr lang="en-US" dirty="0" smtClean="0"/>
              <a:t>. Untapped potential of new asset classes </a:t>
            </a:r>
            <a:endParaRPr lang="en-US" dirty="0" smtClean="0">
              <a:latin typeface="Arial" charset="0"/>
              <a:ea typeface="ＭＳ Ｐゴシック" pitchFamily="-1" charset="-128"/>
              <a:cs typeface="Arial" charset="0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 bwMode="auto">
          <a:xfrm>
            <a:off x="457200" y="1676446"/>
            <a:ext cx="8229600" cy="414491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endParaRPr lang="en-US" sz="2200" dirty="0" smtClean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  <a:p>
            <a:r>
              <a:rPr lang="en-US" sz="2400" u="sng" dirty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Gap</a:t>
            </a:r>
            <a:r>
              <a:rPr lang="en-US" sz="2400" dirty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: lack of adequate partnership with </a:t>
            </a:r>
            <a:r>
              <a:rPr lang="en-US" sz="24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those equipped </a:t>
            </a:r>
            <a:r>
              <a:rPr lang="en-US" sz="2400" dirty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to </a:t>
            </a:r>
            <a:r>
              <a:rPr lang="en-US" sz="24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do research or innovation</a:t>
            </a:r>
          </a:p>
          <a:p>
            <a:endParaRPr lang="en-US" sz="2400" dirty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  <a:p>
            <a:r>
              <a:rPr lang="en-US" sz="2400" u="sng" dirty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Cause</a:t>
            </a:r>
            <a:r>
              <a:rPr lang="en-US" sz="2400" dirty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: mandate of existing agencies and government policy divisions lead them to focus engagement </a:t>
            </a:r>
            <a:r>
              <a:rPr lang="en-US" sz="24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mainly on </a:t>
            </a:r>
            <a:r>
              <a:rPr lang="en-US" sz="2400" dirty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voluntary welfare organizations</a:t>
            </a:r>
          </a:p>
          <a:p>
            <a:endParaRPr lang="en-US" sz="2400" dirty="0" smtClean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  <a:p>
            <a:r>
              <a:rPr lang="en-US" sz="2400" u="sng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Lesson</a:t>
            </a:r>
            <a:r>
              <a:rPr lang="en-US" sz="24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: new asset classes can be brought into the fold; new models of collaboration and financing can be explored</a:t>
            </a:r>
            <a:endParaRPr lang="en-US" sz="2400" dirty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  <a:p>
            <a:pPr marL="0" indent="0">
              <a:buNone/>
            </a:pPr>
            <a:endParaRPr lang="en-US" sz="2400" dirty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  <a:p>
            <a:endParaRPr lang="en-US" sz="2400" dirty="0" smtClean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0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4. Oversight and coordination missing</a:t>
            </a:r>
            <a:endParaRPr lang="en-US" dirty="0" smtClean="0">
              <a:latin typeface="Arial" charset="0"/>
              <a:ea typeface="ＭＳ Ｐゴシック" pitchFamily="-1" charset="-128"/>
              <a:cs typeface="Arial" charset="0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 bwMode="auto">
          <a:xfrm>
            <a:off x="457200" y="1524050"/>
            <a:ext cx="8229600" cy="42973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u="sng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Gap</a:t>
            </a:r>
            <a:r>
              <a:rPr lang="en-US" sz="24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: lack commanding overview of landscape of social </a:t>
            </a:r>
            <a:r>
              <a:rPr lang="en-US" sz="24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needs and service gaps; </a:t>
            </a:r>
            <a:r>
              <a:rPr lang="en-US" sz="24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frontiers of evidence-based practice, philanthropy and social innovation</a:t>
            </a:r>
          </a:p>
          <a:p>
            <a:endParaRPr lang="en-US" sz="2400" dirty="0" smtClean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  <a:p>
            <a:r>
              <a:rPr lang="en-US" sz="2400" u="sng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Cause</a:t>
            </a:r>
            <a:r>
              <a:rPr lang="en-US" sz="24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: productivity and innovation emphasized for science and technology, trade and industry; </a:t>
            </a:r>
            <a:r>
              <a:rPr lang="en-US" sz="2400" dirty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social </a:t>
            </a:r>
            <a:r>
              <a:rPr lang="en-US" sz="24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sector is </a:t>
            </a:r>
            <a:r>
              <a:rPr lang="en-US" sz="24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of </a:t>
            </a:r>
            <a:r>
              <a:rPr lang="en-US" sz="24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secondary </a:t>
            </a:r>
            <a:r>
              <a:rPr lang="en-US" sz="24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importance</a:t>
            </a:r>
          </a:p>
          <a:p>
            <a:endParaRPr lang="en-US" sz="2400" dirty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  <a:p>
            <a:r>
              <a:rPr lang="en-US" sz="2400" u="sng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Lesson</a:t>
            </a:r>
            <a:r>
              <a:rPr lang="en-US" sz="24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: </a:t>
            </a:r>
            <a:r>
              <a:rPr lang="en-US" sz="24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a </a:t>
            </a:r>
            <a:r>
              <a:rPr lang="en-US" sz="24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research council for the social services or its functional equivalent can also provide central oversight of innovation </a:t>
            </a:r>
            <a:r>
              <a:rPr lang="en-US" sz="24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agenda</a:t>
            </a:r>
            <a:r>
              <a:rPr lang="en-US" sz="24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; help create conducive ecosystem</a:t>
            </a:r>
            <a:endParaRPr lang="en-US" sz="2400" dirty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  <a:p>
            <a:pPr marL="0" indent="0">
              <a:buNone/>
            </a:pPr>
            <a:endParaRPr lang="en-US" sz="2400" dirty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  <a:p>
            <a:endParaRPr lang="en-US" sz="2400" dirty="0" smtClean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585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Ecosystem for research </a:t>
            </a:r>
            <a:r>
              <a:rPr lang="en-US" dirty="0"/>
              <a:t>&amp;</a:t>
            </a:r>
            <a:r>
              <a:rPr lang="en-US" dirty="0" smtClean="0"/>
              <a:t> innovation</a:t>
            </a:r>
            <a:endParaRPr lang="en-US" dirty="0" smtClean="0">
              <a:latin typeface="Arial" charset="0"/>
              <a:ea typeface="ＭＳ Ｐゴシック" pitchFamily="-1" charset="-128"/>
              <a:cs typeface="Arial" charset="0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 bwMode="auto">
          <a:xfrm>
            <a:off x="410780" y="2057436"/>
            <a:ext cx="8229600" cy="42973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200" dirty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S</a:t>
            </a:r>
            <a:r>
              <a:rPr lang="en-US" sz="22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upply: capability, focus of R&amp;D agenda, access to data, quality of research</a:t>
            </a:r>
            <a:endParaRPr lang="en-US" sz="2200" dirty="0" smtClean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  <a:p>
            <a:r>
              <a:rPr lang="en-US" sz="22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Demand: absorptive capacity of organizations, utilization, application</a:t>
            </a:r>
          </a:p>
          <a:p>
            <a:r>
              <a:rPr lang="en-US" sz="22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Connections between supply &amp; demand: dissemination, intermediaries, networks, knowledge management</a:t>
            </a:r>
          </a:p>
          <a:p>
            <a:r>
              <a:rPr lang="en-US" sz="22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Usability and impact of research &amp; innovation: translation and scaling</a:t>
            </a:r>
            <a:endParaRPr lang="en-US" sz="2400" dirty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  <a:p>
            <a:endParaRPr lang="en-US" sz="2400" dirty="0" smtClean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661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FFFFFF"/>
      </a:accent3>
      <a:accent4>
        <a:srgbClr val="000000"/>
      </a:accent4>
      <a:accent5>
        <a:srgbClr val="BCBFCE"/>
      </a:accent5>
      <a:accent6>
        <a:srgbClr val="90A6BA"/>
      </a:accent6>
      <a:hlink>
        <a:srgbClr val="B292CA"/>
      </a:hlink>
      <a:folHlink>
        <a:srgbClr val="6B5680"/>
      </a:folHlink>
    </a:clrScheme>
    <a:fontScheme name="Office Theme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  <a:sym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  <a:sym typeface="Arial" pitchFamily="34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IPS Whit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FFFFFF"/>
      </a:accent3>
      <a:accent4>
        <a:srgbClr val="000000"/>
      </a:accent4>
      <a:accent5>
        <a:srgbClr val="BCBFCE"/>
      </a:accent5>
      <a:accent6>
        <a:srgbClr val="90A6B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3135</TotalTime>
  <Words>559</Words>
  <Application>Microsoft Office PowerPoint</Application>
  <PresentationFormat>On-screen Show (4:3)</PresentationFormat>
  <Paragraphs>76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SimSun</vt:lpstr>
      <vt:lpstr>Arial</vt:lpstr>
      <vt:lpstr>Calibri</vt:lpstr>
      <vt:lpstr>ＭＳ Ｐゴシック</vt:lpstr>
      <vt:lpstr>ＭＳ Ｐゴシック</vt:lpstr>
      <vt:lpstr>Office Theme</vt:lpstr>
      <vt:lpstr>1_Office Theme</vt:lpstr>
      <vt:lpstr>Lessons from Constructing a Sector-Wide Innovation Strategy for the Social Services in Singapore</vt:lpstr>
      <vt:lpstr>Central Question</vt:lpstr>
      <vt:lpstr>Approach</vt:lpstr>
      <vt:lpstr>Background to government led innovation strategy</vt:lpstr>
      <vt:lpstr>1. R&amp;D agenda misplaced</vt:lpstr>
      <vt:lpstr>2. R&amp;D capability low</vt:lpstr>
      <vt:lpstr>3. Untapped potential of new asset classes </vt:lpstr>
      <vt:lpstr>4. Oversight and coordination missing</vt:lpstr>
      <vt:lpstr>Ecosystem for research &amp; innovation</vt:lpstr>
      <vt:lpstr>Findings in Summary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to Social Harmony Exclusion and Discrimination</dc:title>
  <dc:creator>USER</dc:creator>
  <cp:lastModifiedBy>Justin Lee</cp:lastModifiedBy>
  <cp:revision>201</cp:revision>
  <dcterms:modified xsi:type="dcterms:W3CDTF">2015-11-20T02:09:33Z</dcterms:modified>
</cp:coreProperties>
</file>