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notesMasterIdLst>
    <p:notesMasterId r:id="rId22"/>
  </p:notesMasterIdLst>
  <p:sldIdLst>
    <p:sldId id="256" r:id="rId2"/>
    <p:sldId id="257" r:id="rId3"/>
    <p:sldId id="260" r:id="rId4"/>
    <p:sldId id="258" r:id="rId5"/>
    <p:sldId id="261" r:id="rId6"/>
    <p:sldId id="262" r:id="rId7"/>
    <p:sldId id="267" r:id="rId8"/>
    <p:sldId id="274" r:id="rId9"/>
    <p:sldId id="275" r:id="rId10"/>
    <p:sldId id="276" r:id="rId11"/>
    <p:sldId id="287" r:id="rId12"/>
    <p:sldId id="288" r:id="rId13"/>
    <p:sldId id="289" r:id="rId14"/>
    <p:sldId id="290" r:id="rId15"/>
    <p:sldId id="291" r:id="rId16"/>
    <p:sldId id="292" r:id="rId17"/>
    <p:sldId id="293" r:id="rId18"/>
    <p:sldId id="294" r:id="rId19"/>
    <p:sldId id="295" r:id="rId20"/>
    <p:sldId id="296" r:id="rId21"/>
  </p:sldIdLst>
  <p:sldSz cx="12192000" cy="6858000"/>
  <p:notesSz cx="6858000"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0494" autoAdjust="0"/>
  </p:normalViewPr>
  <p:slideViewPr>
    <p:cSldViewPr snapToGrid="0">
      <p:cViewPr>
        <p:scale>
          <a:sx n="76" d="100"/>
          <a:sy n="76" d="100"/>
        </p:scale>
        <p:origin x="122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of Courses</c:v>
                </c:pt>
              </c:strCache>
            </c:strRef>
          </c:tx>
          <c:spPr>
            <a:solidFill>
              <a:schemeClr val="accent1"/>
            </a:solidFill>
            <a:ln>
              <a:noFill/>
            </a:ln>
            <a:effectLst/>
          </c:spPr>
          <c:invertIfNegative val="0"/>
          <c:dLbls>
            <c:dLbl>
              <c:idx val="0"/>
              <c:layout/>
              <c:showLegendKey val="0"/>
              <c:showVal val="1"/>
              <c:showCatName val="0"/>
              <c:showSerName val="0"/>
              <c:showPercent val="0"/>
              <c:showBubbleSize val="0"/>
              <c:extLst>
                <c:ext xmlns:c15="http://schemas.microsoft.com/office/drawing/2012/chart" uri="{CE6537A1-D6FC-4f65-9D91-7224C49458BB}">
                  <c15:layout/>
                </c:ext>
              </c:extLst>
            </c:dLbl>
            <c:dLbl>
              <c:idx val="1"/>
              <c:layout/>
              <c:showLegendKey val="0"/>
              <c:showVal val="1"/>
              <c:showCatName val="0"/>
              <c:showSerName val="0"/>
              <c:showPercent val="0"/>
              <c:showBubbleSize val="0"/>
              <c:extLst>
                <c:ext xmlns:c15="http://schemas.microsoft.com/office/drawing/2012/chart" uri="{CE6537A1-D6FC-4f65-9D91-7224C49458BB}">
                  <c15:layout/>
                </c:ext>
              </c:extLst>
            </c:dLbl>
            <c:dLbl>
              <c:idx val="2"/>
              <c:layout/>
              <c:showLegendKey val="0"/>
              <c:showVal val="1"/>
              <c:showCatName val="0"/>
              <c:showSerName val="0"/>
              <c:showPercent val="0"/>
              <c:showBubbleSize val="0"/>
              <c:extLst>
                <c:ext xmlns:c15="http://schemas.microsoft.com/office/drawing/2012/chart" uri="{CE6537A1-D6FC-4f65-9D91-7224C49458BB}">
                  <c15:layout/>
                </c:ext>
              </c:extLst>
            </c:dLbl>
            <c:dLbl>
              <c:idx val="3"/>
              <c:layout/>
              <c:showLegendKey val="0"/>
              <c:showVal val="1"/>
              <c:showCatName val="0"/>
              <c:showSerName val="0"/>
              <c:showPercent val="0"/>
              <c:showBubbleSize val="0"/>
              <c:extLst>
                <c:ext xmlns:c15="http://schemas.microsoft.com/office/drawing/2012/chart" uri="{CE6537A1-D6FC-4f65-9D91-7224C49458BB}">
                  <c15:layout/>
                </c:ext>
              </c:extLst>
            </c:dLbl>
            <c:dLbl>
              <c:idx val="4"/>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1996</c:v>
                </c:pt>
                <c:pt idx="1">
                  <c:v>2002</c:v>
                </c:pt>
                <c:pt idx="2">
                  <c:v>2006</c:v>
                </c:pt>
                <c:pt idx="3">
                  <c:v>2011</c:v>
                </c:pt>
                <c:pt idx="4">
                  <c:v>2014</c:v>
                </c:pt>
              </c:numCache>
            </c:numRef>
          </c:cat>
          <c:val>
            <c:numRef>
              <c:f>Sheet1!$B$2:$B$6</c:f>
              <c:numCache>
                <c:formatCode>General</c:formatCode>
                <c:ptCount val="5"/>
                <c:pt idx="0">
                  <c:v>4</c:v>
                </c:pt>
                <c:pt idx="1">
                  <c:v>21</c:v>
                </c:pt>
                <c:pt idx="2">
                  <c:v>26</c:v>
                </c:pt>
                <c:pt idx="3">
                  <c:v>92</c:v>
                </c:pt>
                <c:pt idx="4">
                  <c:v>120</c:v>
                </c:pt>
              </c:numCache>
            </c:numRef>
          </c:val>
        </c:ser>
        <c:ser>
          <c:idx val="1"/>
          <c:order val="1"/>
          <c:tx>
            <c:strRef>
              <c:f>Sheet1!$C$1</c:f>
              <c:strCache>
                <c:ptCount val="1"/>
                <c:pt idx="0">
                  <c:v>Column1</c:v>
                </c:pt>
              </c:strCache>
            </c:strRef>
          </c:tx>
          <c:spPr>
            <a:solidFill>
              <a:schemeClr val="accent2"/>
            </a:solidFill>
            <a:ln>
              <a:noFill/>
            </a:ln>
            <a:effectLst/>
          </c:spPr>
          <c:invertIfNegative val="0"/>
          <c:cat>
            <c:numRef>
              <c:f>Sheet1!$A$2:$A$6</c:f>
              <c:numCache>
                <c:formatCode>General</c:formatCode>
                <c:ptCount val="5"/>
                <c:pt idx="0">
                  <c:v>1996</c:v>
                </c:pt>
                <c:pt idx="1">
                  <c:v>2002</c:v>
                </c:pt>
                <c:pt idx="2">
                  <c:v>2006</c:v>
                </c:pt>
                <c:pt idx="3">
                  <c:v>2011</c:v>
                </c:pt>
                <c:pt idx="4">
                  <c:v>2014</c:v>
                </c:pt>
              </c:numCache>
            </c:numRef>
          </c:cat>
          <c:val>
            <c:numRef>
              <c:f>Sheet1!$C$2:$C$6</c:f>
              <c:numCache>
                <c:formatCode>General</c:formatCode>
                <c:ptCount val="5"/>
              </c:numCache>
            </c:numRef>
          </c:val>
        </c:ser>
        <c:ser>
          <c:idx val="2"/>
          <c:order val="2"/>
          <c:tx>
            <c:strRef>
              <c:f>Sheet1!$D$1</c:f>
              <c:strCache>
                <c:ptCount val="1"/>
                <c:pt idx="0">
                  <c:v>Column2</c:v>
                </c:pt>
              </c:strCache>
            </c:strRef>
          </c:tx>
          <c:spPr>
            <a:solidFill>
              <a:schemeClr val="accent3"/>
            </a:solidFill>
            <a:ln>
              <a:noFill/>
            </a:ln>
            <a:effectLst/>
          </c:spPr>
          <c:invertIfNegative val="0"/>
          <c:cat>
            <c:numRef>
              <c:f>Sheet1!$A$2:$A$6</c:f>
              <c:numCache>
                <c:formatCode>General</c:formatCode>
                <c:ptCount val="5"/>
                <c:pt idx="0">
                  <c:v>1996</c:v>
                </c:pt>
                <c:pt idx="1">
                  <c:v>2002</c:v>
                </c:pt>
                <c:pt idx="2">
                  <c:v>2006</c:v>
                </c:pt>
                <c:pt idx="3">
                  <c:v>2011</c:v>
                </c:pt>
                <c:pt idx="4">
                  <c:v>2014</c:v>
                </c:pt>
              </c:numCache>
            </c:numRef>
          </c:cat>
          <c:val>
            <c:numRef>
              <c:f>Sheet1!$D$2:$D$6</c:f>
              <c:numCache>
                <c:formatCode>General</c:formatCode>
                <c:ptCount val="5"/>
              </c:numCache>
            </c:numRef>
          </c:val>
        </c:ser>
        <c:dLbls>
          <c:showLegendKey val="0"/>
          <c:showVal val="0"/>
          <c:showCatName val="0"/>
          <c:showSerName val="0"/>
          <c:showPercent val="0"/>
          <c:showBubbleSize val="0"/>
        </c:dLbls>
        <c:gapWidth val="219"/>
        <c:overlap val="-27"/>
        <c:axId val="130819192"/>
        <c:axId val="130820368"/>
      </c:barChart>
      <c:catAx>
        <c:axId val="130819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30820368"/>
        <c:crosses val="autoZero"/>
        <c:auto val="1"/>
        <c:lblAlgn val="ctr"/>
        <c:lblOffset val="100"/>
        <c:noMultiLvlLbl val="0"/>
      </c:catAx>
      <c:valAx>
        <c:axId val="130820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0819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231"/>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7231"/>
          </a:xfrm>
          <a:prstGeom prst="rect">
            <a:avLst/>
          </a:prstGeom>
        </p:spPr>
        <p:txBody>
          <a:bodyPr vert="horz" lIns="93177" tIns="46589" rIns="93177" bIns="46589" rtlCol="0"/>
          <a:lstStyle>
            <a:lvl1pPr algn="r">
              <a:defRPr sz="1200"/>
            </a:lvl1pPr>
          </a:lstStyle>
          <a:p>
            <a:fld id="{B0DAF0F1-D34E-4B2C-A04B-24B6B7615C0B}" type="datetimeFigureOut">
              <a:rPr lang="en-US" smtClean="0"/>
              <a:t>11/19/2015</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81532"/>
            <a:ext cx="5486400" cy="3666709"/>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6"/>
            <a:ext cx="2971800" cy="46723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5046"/>
            <a:ext cx="2971800" cy="467230"/>
          </a:xfrm>
          <a:prstGeom prst="rect">
            <a:avLst/>
          </a:prstGeom>
        </p:spPr>
        <p:txBody>
          <a:bodyPr vert="horz" lIns="93177" tIns="46589" rIns="93177" bIns="46589" rtlCol="0" anchor="b"/>
          <a:lstStyle>
            <a:lvl1pPr algn="r">
              <a:defRPr sz="1200"/>
            </a:lvl1pPr>
          </a:lstStyle>
          <a:p>
            <a:fld id="{178593B5-D410-454F-BA1A-393DE04B23A1}" type="slidenum">
              <a:rPr lang="en-US" smtClean="0"/>
              <a:t>‹#›</a:t>
            </a:fld>
            <a:endParaRPr lang="en-US"/>
          </a:p>
        </p:txBody>
      </p:sp>
    </p:spTree>
    <p:extLst>
      <p:ext uri="{BB962C8B-B14F-4D97-AF65-F5344CB8AC3E}">
        <p14:creationId xmlns:p14="http://schemas.microsoft.com/office/powerpoint/2010/main" val="2879918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academic.shu.edu/npo/"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593B5-D410-454F-BA1A-393DE04B23A1}" type="slidenum">
              <a:rPr lang="en-US" smtClean="0"/>
              <a:t>1</a:t>
            </a:fld>
            <a:endParaRPr lang="en-US"/>
          </a:p>
        </p:txBody>
      </p:sp>
    </p:spTree>
    <p:extLst>
      <p:ext uri="{BB962C8B-B14F-4D97-AF65-F5344CB8AC3E}">
        <p14:creationId xmlns:p14="http://schemas.microsoft.com/office/powerpoint/2010/main" val="3835025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might also suggest hegemony of western values on southern nations.</a:t>
            </a:r>
            <a:endParaRPr lang="en-US" dirty="0"/>
          </a:p>
        </p:txBody>
      </p:sp>
      <p:sp>
        <p:nvSpPr>
          <p:cNvPr id="4" name="Slide Number Placeholder 3"/>
          <p:cNvSpPr>
            <a:spLocks noGrp="1"/>
          </p:cNvSpPr>
          <p:nvPr>
            <p:ph type="sldNum" sz="quarter" idx="10"/>
          </p:nvPr>
        </p:nvSpPr>
        <p:spPr/>
        <p:txBody>
          <a:bodyPr/>
          <a:lstStyle/>
          <a:p>
            <a:fld id="{178593B5-D410-454F-BA1A-393DE04B23A1}" type="slidenum">
              <a:rPr lang="en-US" smtClean="0"/>
              <a:t>10</a:t>
            </a:fld>
            <a:endParaRPr lang="en-US"/>
          </a:p>
        </p:txBody>
      </p:sp>
    </p:spTree>
    <p:extLst>
      <p:ext uri="{BB962C8B-B14F-4D97-AF65-F5344CB8AC3E}">
        <p14:creationId xmlns:p14="http://schemas.microsoft.com/office/powerpoint/2010/main" val="353976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examined the course offerings for 17 U.S. programs and 40 international social entrepreneurships programs. Within the 17 programs in the U.S., there were 83 courses connected to the social enterprise/entrepreneurship concentration, specialization, or master’s degree. Forty-four percent (37) are either a course in social enterprise or social entrepreneurship. Another eight courses focused on tools for social innovation (i.e., the skills needed to create social change or a social venture and an additional two courses on leading social change). If we include these two sets of courses with the courses specifically titled as either social entrepreneurship or social enterprise, more than half of the coursework (56%) in these programs fall within this category. In other words, most of the coursework in these programs provide direct instruction on preparing students to undertake innovations and enterprises for social change. </a:t>
            </a:r>
          </a:p>
          <a:p>
            <a:endParaRPr lang="en-US" dirty="0"/>
          </a:p>
        </p:txBody>
      </p:sp>
      <p:sp>
        <p:nvSpPr>
          <p:cNvPr id="4" name="Slide Number Placeholder 3"/>
          <p:cNvSpPr>
            <a:spLocks noGrp="1"/>
          </p:cNvSpPr>
          <p:nvPr>
            <p:ph type="sldNum" sz="quarter" idx="10"/>
          </p:nvPr>
        </p:nvSpPr>
        <p:spPr/>
        <p:txBody>
          <a:bodyPr/>
          <a:lstStyle/>
          <a:p>
            <a:fld id="{178593B5-D410-454F-BA1A-393DE04B23A1}" type="slidenum">
              <a:rPr lang="en-US" smtClean="0"/>
              <a:t>11</a:t>
            </a:fld>
            <a:endParaRPr lang="en-US"/>
          </a:p>
        </p:txBody>
      </p:sp>
    </p:spTree>
    <p:extLst>
      <p:ext uri="{BB962C8B-B14F-4D97-AF65-F5344CB8AC3E}">
        <p14:creationId xmlns:p14="http://schemas.microsoft.com/office/powerpoint/2010/main" val="2239457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key word search of the ten syllabi of social entrepreneurship courses found no mention of citizens (with one exception—the use of the term ‘citizen sector’ coined by ASHOKA as a replacement term for the nonprofit sector),</a:t>
            </a:r>
            <a:r>
              <a:rPr lang="en-US" sz="1200" kern="1200" baseline="30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social capital, or democracy. </a:t>
            </a:r>
          </a:p>
          <a:p>
            <a:endParaRPr lang="en-US" dirty="0"/>
          </a:p>
        </p:txBody>
      </p:sp>
      <p:sp>
        <p:nvSpPr>
          <p:cNvPr id="4" name="Slide Number Placeholder 3"/>
          <p:cNvSpPr>
            <a:spLocks noGrp="1"/>
          </p:cNvSpPr>
          <p:nvPr>
            <p:ph type="sldNum" sz="quarter" idx="10"/>
          </p:nvPr>
        </p:nvSpPr>
        <p:spPr/>
        <p:txBody>
          <a:bodyPr/>
          <a:lstStyle/>
          <a:p>
            <a:fld id="{178593B5-D410-454F-BA1A-393DE04B23A1}" type="slidenum">
              <a:rPr lang="en-US" smtClean="0"/>
              <a:t>12</a:t>
            </a:fld>
            <a:endParaRPr lang="en-US"/>
          </a:p>
        </p:txBody>
      </p:sp>
    </p:spTree>
    <p:extLst>
      <p:ext uri="{BB962C8B-B14F-4D97-AF65-F5344CB8AC3E}">
        <p14:creationId xmlns:p14="http://schemas.microsoft.com/office/powerpoint/2010/main" val="2193665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Among the 40 international programs identified, the vast majority were found in Western Europe (Figure 2). Most social enterprise programs in Western Europe are in the UK. Not surprisingly, among the programs in South Asia, all are in India, in part reflecting the influence of the </a:t>
            </a:r>
            <a:r>
              <a:rPr lang="en-US" sz="1200" kern="1200" dirty="0" err="1" smtClean="0">
                <a:solidFill>
                  <a:schemeClr val="tx1"/>
                </a:solidFill>
                <a:effectLst/>
                <a:latin typeface="+mn-lt"/>
                <a:ea typeface="+mn-ea"/>
                <a:cs typeface="+mn-cs"/>
              </a:rPr>
              <a:t>Grameen</a:t>
            </a:r>
            <a:r>
              <a:rPr lang="en-US" sz="1200" kern="1200" dirty="0" smtClean="0">
                <a:solidFill>
                  <a:schemeClr val="tx1"/>
                </a:solidFill>
                <a:effectLst/>
                <a:latin typeface="+mn-lt"/>
                <a:ea typeface="+mn-ea"/>
                <a:cs typeface="+mn-cs"/>
              </a:rPr>
              <a:t> Bank and other micro-enterprise programs on curricular development.  </a:t>
            </a:r>
          </a:p>
          <a:p>
            <a:endParaRPr lang="en-US" dirty="0"/>
          </a:p>
        </p:txBody>
      </p:sp>
      <p:sp>
        <p:nvSpPr>
          <p:cNvPr id="4" name="Slide Number Placeholder 3"/>
          <p:cNvSpPr>
            <a:spLocks noGrp="1"/>
          </p:cNvSpPr>
          <p:nvPr>
            <p:ph type="sldNum" sz="quarter" idx="10"/>
          </p:nvPr>
        </p:nvSpPr>
        <p:spPr/>
        <p:txBody>
          <a:bodyPr/>
          <a:lstStyle/>
          <a:p>
            <a:fld id="{178593B5-D410-454F-BA1A-393DE04B23A1}" type="slidenum">
              <a:rPr lang="en-US" smtClean="0"/>
              <a:t>13</a:t>
            </a:fld>
            <a:endParaRPr lang="en-US"/>
          </a:p>
        </p:txBody>
      </p:sp>
    </p:spTree>
    <p:extLst>
      <p:ext uri="{BB962C8B-B14F-4D97-AF65-F5344CB8AC3E}">
        <p14:creationId xmlns:p14="http://schemas.microsoft.com/office/powerpoint/2010/main" val="3445229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figure 3, the courses offered within these social entrepreneurship programs are displayed in order of frequency, with a course in social entrepreneurship comprising almost of the quarter of the courses within these programs. The next most frequent course is one examining ethical, policy and social issues. Included in this category are courses examining human rights, poverty, and humanitarian disasters. </a:t>
            </a:r>
            <a:endParaRPr lang="en-US" dirty="0"/>
          </a:p>
        </p:txBody>
      </p:sp>
      <p:sp>
        <p:nvSpPr>
          <p:cNvPr id="4" name="Slide Number Placeholder 3"/>
          <p:cNvSpPr>
            <a:spLocks noGrp="1"/>
          </p:cNvSpPr>
          <p:nvPr>
            <p:ph type="sldNum" sz="quarter" idx="10"/>
          </p:nvPr>
        </p:nvSpPr>
        <p:spPr/>
        <p:txBody>
          <a:bodyPr/>
          <a:lstStyle/>
          <a:p>
            <a:fld id="{178593B5-D410-454F-BA1A-393DE04B23A1}" type="slidenum">
              <a:rPr lang="en-US" smtClean="0"/>
              <a:t>14</a:t>
            </a:fld>
            <a:endParaRPr lang="en-US"/>
          </a:p>
        </p:txBody>
      </p:sp>
    </p:spTree>
    <p:extLst>
      <p:ext uri="{BB962C8B-B14F-4D97-AF65-F5344CB8AC3E}">
        <p14:creationId xmlns:p14="http://schemas.microsoft.com/office/powerpoint/2010/main" val="3172936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most frequently offered is an MA in Social Entrepreneurship (29%) followed closely by an MBA with a concentration in social entrepreneurship (23%).  The MSc in Social Enterprise and the MA in Social Entrepreneurship comprise 42% of all degrees offered. </a:t>
            </a:r>
            <a:endParaRPr lang="en-US" dirty="0"/>
          </a:p>
        </p:txBody>
      </p:sp>
      <p:sp>
        <p:nvSpPr>
          <p:cNvPr id="4" name="Slide Number Placeholder 3"/>
          <p:cNvSpPr>
            <a:spLocks noGrp="1"/>
          </p:cNvSpPr>
          <p:nvPr>
            <p:ph type="sldNum" sz="quarter" idx="10"/>
          </p:nvPr>
        </p:nvSpPr>
        <p:spPr/>
        <p:txBody>
          <a:bodyPr/>
          <a:lstStyle/>
          <a:p>
            <a:fld id="{178593B5-D410-454F-BA1A-393DE04B23A1}" type="slidenum">
              <a:rPr lang="en-US" smtClean="0"/>
              <a:t>15</a:t>
            </a:fld>
            <a:endParaRPr lang="en-US"/>
          </a:p>
        </p:txBody>
      </p:sp>
    </p:spTree>
    <p:extLst>
      <p:ext uri="{BB962C8B-B14F-4D97-AF65-F5344CB8AC3E}">
        <p14:creationId xmlns:p14="http://schemas.microsoft.com/office/powerpoint/2010/main" val="1863665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More than 4 in 10 of the programs are located within a Business School, with another 18% located in an Economics Department or a School of </a:t>
            </a:r>
            <a:r>
              <a:rPr lang="en-US" sz="1200" kern="1200" dirty="0" err="1" smtClean="0">
                <a:solidFill>
                  <a:schemeClr val="tx1"/>
                </a:solidFill>
                <a:effectLst/>
                <a:latin typeface="+mn-lt"/>
                <a:ea typeface="+mn-ea"/>
                <a:cs typeface="+mn-cs"/>
              </a:rPr>
              <a:t>Ecnomics</a:t>
            </a:r>
            <a:r>
              <a:rPr lang="en-US" sz="1200" kern="1200" dirty="0" smtClean="0">
                <a:solidFill>
                  <a:schemeClr val="tx1"/>
                </a:solidFill>
                <a:effectLst/>
                <a:latin typeface="+mn-lt"/>
                <a:ea typeface="+mn-ea"/>
                <a:cs typeface="+mn-cs"/>
              </a:rPr>
              <a:t>.  About 21% of the programs analyzed are located in a social science department or school (Figure 5).  </a:t>
            </a:r>
          </a:p>
          <a:p>
            <a:endParaRPr lang="en-US" dirty="0"/>
          </a:p>
        </p:txBody>
      </p:sp>
      <p:sp>
        <p:nvSpPr>
          <p:cNvPr id="4" name="Slide Number Placeholder 3"/>
          <p:cNvSpPr>
            <a:spLocks noGrp="1"/>
          </p:cNvSpPr>
          <p:nvPr>
            <p:ph type="sldNum" sz="quarter" idx="10"/>
          </p:nvPr>
        </p:nvSpPr>
        <p:spPr/>
        <p:txBody>
          <a:bodyPr/>
          <a:lstStyle/>
          <a:p>
            <a:fld id="{178593B5-D410-454F-BA1A-393DE04B23A1}" type="slidenum">
              <a:rPr lang="en-US" smtClean="0"/>
              <a:t>16</a:t>
            </a:fld>
            <a:endParaRPr lang="en-US"/>
          </a:p>
        </p:txBody>
      </p:sp>
    </p:spTree>
    <p:extLst>
      <p:ext uri="{BB962C8B-B14F-4D97-AF65-F5344CB8AC3E}">
        <p14:creationId xmlns:p14="http://schemas.microsoft.com/office/powerpoint/2010/main" val="3608079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Data were also gathered for program descriptions. In the 17 </a:t>
            </a:r>
            <a:r>
              <a:rPr lang="en-US" sz="1200" b="1" kern="1200" dirty="0" smtClean="0">
                <a:solidFill>
                  <a:schemeClr val="tx1"/>
                </a:solidFill>
                <a:effectLst/>
                <a:latin typeface="+mn-lt"/>
                <a:ea typeface="+mn-ea"/>
                <a:cs typeface="+mn-cs"/>
              </a:rPr>
              <a:t>US programs</a:t>
            </a:r>
            <a:r>
              <a:rPr lang="en-US" sz="1200" kern="1200" dirty="0" smtClean="0">
                <a:solidFill>
                  <a:schemeClr val="tx1"/>
                </a:solidFill>
                <a:effectLst/>
                <a:latin typeface="+mn-lt"/>
                <a:ea typeface="+mn-ea"/>
                <a:cs typeface="+mn-cs"/>
              </a:rPr>
              <a:t>, the descriptions were dominated by the key description areas of: “change” (97 mentions in 15 programs), “effective” (41 mentions in 15 programs), “social impact” (40 mentions in 8 programs), “innovation” (36 mentions in 11 programs), “global” (36 mentions in 11 programs), “application of tools from private sector/management” (23 mentions in 10 programs), and “sustainability” (19 mentions in 16 programs). Among the 19 programs </a:t>
            </a:r>
            <a:r>
              <a:rPr lang="en-US" sz="1200" b="1" kern="1200" dirty="0" smtClean="0">
                <a:solidFill>
                  <a:schemeClr val="tx1"/>
                </a:solidFill>
                <a:effectLst/>
                <a:latin typeface="+mn-lt"/>
                <a:ea typeface="+mn-ea"/>
                <a:cs typeface="+mn-cs"/>
              </a:rPr>
              <a:t>outside of the U.S.</a:t>
            </a:r>
            <a:r>
              <a:rPr lang="en-US" sz="1200" kern="1200" dirty="0" smtClean="0">
                <a:solidFill>
                  <a:schemeClr val="tx1"/>
                </a:solidFill>
                <a:effectLst/>
                <a:latin typeface="+mn-lt"/>
                <a:ea typeface="+mn-ea"/>
                <a:cs typeface="+mn-cs"/>
              </a:rPr>
              <a:t> examined, program descriptions are dominated by the key areas of: “innovation” (69 mentions in 9 programs), “change” (46 mentions in 11 programs), “sustainability” (33 mentions in 10 programs), “global” (33 mentions in 7 programs), “achieving social and financial returns” (22 mentions in 11 programs), “policy” (22 mentions in 8 programs), and “collaborative/cooperative” (21 mentions in 8 programs).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U.S. programs</a:t>
            </a:r>
            <a:r>
              <a:rPr lang="en-US" sz="1200" kern="1200" dirty="0" smtClean="0">
                <a:solidFill>
                  <a:schemeClr val="tx1"/>
                </a:solidFill>
                <a:effectLst/>
                <a:latin typeface="+mn-lt"/>
                <a:ea typeface="+mn-ea"/>
                <a:cs typeface="+mn-cs"/>
              </a:rPr>
              <a:t>, less frequent areas mentioned were “collaborative” or “collaboration” (15 mentions in 8 programs), “policy” (15 mentions in 7 programs), “achieving social and financial returns” (13 mentions in 8 programs), “ethics” (14 mentions in 7 programs), “diversity” (14 mentions in 6 programs), and “root causes” (6 mentions in 4 programs). For programs </a:t>
            </a:r>
            <a:r>
              <a:rPr lang="en-US" sz="1200" b="1" kern="1200" dirty="0" smtClean="0">
                <a:solidFill>
                  <a:schemeClr val="tx1"/>
                </a:solidFill>
                <a:effectLst/>
                <a:latin typeface="+mn-lt"/>
                <a:ea typeface="+mn-ea"/>
                <a:cs typeface="+mn-cs"/>
              </a:rPr>
              <a:t>outside of the U.S</a:t>
            </a:r>
            <a:r>
              <a:rPr lang="en-US" sz="1200" kern="1200" dirty="0" smtClean="0">
                <a:solidFill>
                  <a:schemeClr val="tx1"/>
                </a:solidFill>
                <a:effectLst/>
                <a:latin typeface="+mn-lt"/>
                <a:ea typeface="+mn-ea"/>
                <a:cs typeface="+mn-cs"/>
              </a:rPr>
              <a:t>., less-frequently mentioned in program descriptions were areas such as: “social impact” (14 mentions in 9 programs), and “effective” (14 mentions in 6 programs), “application of tools from private sector/management” (8 mentions in 5 programs), “multi-sectoral” (5 mentions in 4 programs), “ethics” (5 mentions in 4 programs), “awareness or reflection” (5 mentions in 3 programs), and “diversity” (5 mentions in 3 programs).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was very little or no mention in the </a:t>
            </a:r>
            <a:r>
              <a:rPr lang="en-US" sz="1200" b="1" kern="1200" dirty="0" smtClean="0">
                <a:solidFill>
                  <a:schemeClr val="tx1"/>
                </a:solidFill>
                <a:effectLst/>
                <a:latin typeface="+mn-lt"/>
                <a:ea typeface="+mn-ea"/>
                <a:cs typeface="+mn-cs"/>
              </a:rPr>
              <a:t>U.S. programs</a:t>
            </a:r>
            <a:r>
              <a:rPr lang="en-US" sz="1200" kern="1200" dirty="0" smtClean="0">
                <a:solidFill>
                  <a:schemeClr val="tx1"/>
                </a:solidFill>
                <a:effectLst/>
                <a:latin typeface="+mn-lt"/>
                <a:ea typeface="+mn-ea"/>
                <a:cs typeface="+mn-cs"/>
              </a:rPr>
              <a:t> of areas such as: “empower” (5 mentions in 3 programs), “social justice” (7 mentions in 4 programs), “democracy” (1 mention in 1 program), “efficient” (3 mentions in 3 programs), “social capital” (2 mentions in 2 programs), or “empower” (0). Areas rarely mentioned in programs </a:t>
            </a:r>
            <a:r>
              <a:rPr lang="en-US" sz="1200" b="1" kern="1200" dirty="0" smtClean="0">
                <a:solidFill>
                  <a:schemeClr val="tx1"/>
                </a:solidFill>
                <a:effectLst/>
                <a:latin typeface="+mn-lt"/>
                <a:ea typeface="+mn-ea"/>
                <a:cs typeface="+mn-cs"/>
              </a:rPr>
              <a:t>outside the U.S.</a:t>
            </a:r>
            <a:r>
              <a:rPr lang="en-US" sz="1200" kern="1200" dirty="0" smtClean="0">
                <a:solidFill>
                  <a:schemeClr val="tx1"/>
                </a:solidFill>
                <a:effectLst/>
                <a:latin typeface="+mn-lt"/>
                <a:ea typeface="+mn-ea"/>
                <a:cs typeface="+mn-cs"/>
              </a:rPr>
              <a:t> were: “root causes” (2 mentions in 2 programs), “efficient” (2 mentions in 2 programs), “empower” (2 mentions in 2 programs), “democracy” (2 mentions in 1 program), “social capital” (1 mention in 1 program), social justice (0).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78593B5-D410-454F-BA1A-393DE04B23A1}" type="slidenum">
              <a:rPr lang="en-US" smtClean="0"/>
              <a:t>17</a:t>
            </a:fld>
            <a:endParaRPr lang="en-US"/>
          </a:p>
        </p:txBody>
      </p:sp>
    </p:spTree>
    <p:extLst>
      <p:ext uri="{BB962C8B-B14F-4D97-AF65-F5344CB8AC3E}">
        <p14:creationId xmlns:p14="http://schemas.microsoft.com/office/powerpoint/2010/main" val="2611923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sum, in both programs in and outside the U.S. there seems to be a prominent emphasis on innovation and change, sustainability, and global issues. In addition, programs outside the U.S. also emphasized social/financial returns, policy and collaborative/cooperative (there were less emphasized in the U.S.) while U.S. programs emphasized effectiveness, social impact, and applying tools of the private sector (less emphasized outside the U.S. Both programs also put some but less emphasis on ethics and diversity. International programs also mentioned multi-sectoral to some but a less degree while the U.S. program mentioned root causes to some but a less frequent degree. Both in and outside the U.S. no or little mention was made of areas such as empower, democracy, social capital, and social justice.</a:t>
            </a:r>
          </a:p>
          <a:p>
            <a:endParaRPr lang="en-US" dirty="0"/>
          </a:p>
        </p:txBody>
      </p:sp>
      <p:sp>
        <p:nvSpPr>
          <p:cNvPr id="4" name="Slide Number Placeholder 3"/>
          <p:cNvSpPr>
            <a:spLocks noGrp="1"/>
          </p:cNvSpPr>
          <p:nvPr>
            <p:ph type="sldNum" sz="quarter" idx="10"/>
          </p:nvPr>
        </p:nvSpPr>
        <p:spPr/>
        <p:txBody>
          <a:bodyPr/>
          <a:lstStyle/>
          <a:p>
            <a:fld id="{178593B5-D410-454F-BA1A-393DE04B23A1}" type="slidenum">
              <a:rPr lang="en-US" smtClean="0"/>
              <a:t>18</a:t>
            </a:fld>
            <a:endParaRPr lang="en-US"/>
          </a:p>
        </p:txBody>
      </p:sp>
    </p:spTree>
    <p:extLst>
      <p:ext uri="{BB962C8B-B14F-4D97-AF65-F5344CB8AC3E}">
        <p14:creationId xmlns:p14="http://schemas.microsoft.com/office/powerpoint/2010/main" val="21870353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purpose of this research is to critically examine the growth of social entrepreneurship and social enterprise curriculum in colleges and universities globally. We did this through an analysis of program descriptions and course syllabi of social entrepreneurship and social enterprise-related courses and a review of literature on social enterprise and its impact. Our initial findings show that international social enterprise program, located primarily with schools of business and economics departments, provide students with the tools needed to develop their own social enterprises.  We also found that many of universities have developed centers to support the development of social enterprises in communities, such as a Center for Social Innovation or a Social Innovation Center.  These centers often provide funds that rewards students developing the ‘best’ social enterprise model.  </a:t>
            </a:r>
          </a:p>
          <a:p>
            <a:endParaRPr lang="en-US" dirty="0"/>
          </a:p>
        </p:txBody>
      </p:sp>
      <p:sp>
        <p:nvSpPr>
          <p:cNvPr id="4" name="Slide Number Placeholder 3"/>
          <p:cNvSpPr>
            <a:spLocks noGrp="1"/>
          </p:cNvSpPr>
          <p:nvPr>
            <p:ph type="sldNum" sz="quarter" idx="10"/>
          </p:nvPr>
        </p:nvSpPr>
        <p:spPr/>
        <p:txBody>
          <a:bodyPr/>
          <a:lstStyle/>
          <a:p>
            <a:fld id="{178593B5-D410-454F-BA1A-393DE04B23A1}" type="slidenum">
              <a:rPr lang="en-US" smtClean="0"/>
              <a:t>19</a:t>
            </a:fld>
            <a:endParaRPr lang="en-US"/>
          </a:p>
        </p:txBody>
      </p:sp>
    </p:spTree>
    <p:extLst>
      <p:ext uri="{BB962C8B-B14F-4D97-AF65-F5344CB8AC3E}">
        <p14:creationId xmlns:p14="http://schemas.microsoft.com/office/powerpoint/2010/main" val="611254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purpose of this research is to critically examine the implications of the growth of social enterprise curriculum for nonprofit management education. We address the following questions: What are the curricular models currently being used to educate future social entrepreneurs in and outside of the U.S.? How does the U.S. compare to other countries? To what degree do social enterprise programs currently reflect what the literature deems are important aspects of social enterprise values and outcomes? What curriculum should exist to enhance these values and outcomes?  </a:t>
            </a:r>
            <a:endParaRPr lang="en-US" dirty="0"/>
          </a:p>
        </p:txBody>
      </p:sp>
      <p:sp>
        <p:nvSpPr>
          <p:cNvPr id="4" name="Slide Number Placeholder 3"/>
          <p:cNvSpPr>
            <a:spLocks noGrp="1"/>
          </p:cNvSpPr>
          <p:nvPr>
            <p:ph type="sldNum" sz="quarter" idx="10"/>
          </p:nvPr>
        </p:nvSpPr>
        <p:spPr/>
        <p:txBody>
          <a:bodyPr/>
          <a:lstStyle/>
          <a:p>
            <a:fld id="{178593B5-D410-454F-BA1A-393DE04B23A1}" type="slidenum">
              <a:rPr lang="en-US" smtClean="0"/>
              <a:t>2</a:t>
            </a:fld>
            <a:endParaRPr lang="en-US"/>
          </a:p>
        </p:txBody>
      </p:sp>
    </p:spTree>
    <p:extLst>
      <p:ext uri="{BB962C8B-B14F-4D97-AF65-F5344CB8AC3E}">
        <p14:creationId xmlns:p14="http://schemas.microsoft.com/office/powerpoint/2010/main" val="41733772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Although some of the international programs covered ethical and societal issues more frequently and more extensively than curricular offerings in the U.S., similar to our U.S. findings, the international courses we examined mentioned very little areas such as social justice or democracy, nor did they seem to examine the important role of community participation in the development of social enterprises.  Business schools have historically offered entrepreneurship as a tools based curriculum providing opportunities for students to start their own business and using contests to reward successful outcomes.  When developing social enterprise programs, we would argue that sufficient attention needs to be paid to the role of the nonprofit or NGO in social capital building.  Different from enterprises in the private sector, organizations within the third sector must be responsive to the citizens they serve. Students should be rewarded not for the development of the ‘best’ social enterprise model, but rather for successfully engaging with community members in the development and implementation of programs that best meet community identified needs.    </a:t>
            </a:r>
          </a:p>
          <a:p>
            <a:endParaRPr lang="en-US" dirty="0"/>
          </a:p>
        </p:txBody>
      </p:sp>
      <p:sp>
        <p:nvSpPr>
          <p:cNvPr id="4" name="Slide Number Placeholder 3"/>
          <p:cNvSpPr>
            <a:spLocks noGrp="1"/>
          </p:cNvSpPr>
          <p:nvPr>
            <p:ph type="sldNum" sz="quarter" idx="10"/>
          </p:nvPr>
        </p:nvSpPr>
        <p:spPr/>
        <p:txBody>
          <a:bodyPr/>
          <a:lstStyle/>
          <a:p>
            <a:fld id="{178593B5-D410-454F-BA1A-393DE04B23A1}" type="slidenum">
              <a:rPr lang="en-US" smtClean="0"/>
              <a:t>20</a:t>
            </a:fld>
            <a:endParaRPr lang="en-US"/>
          </a:p>
        </p:txBody>
      </p:sp>
    </p:spTree>
    <p:extLst>
      <p:ext uri="{BB962C8B-B14F-4D97-AF65-F5344CB8AC3E}">
        <p14:creationId xmlns:p14="http://schemas.microsoft.com/office/powerpoint/2010/main" val="3319005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Methods to gather data include an analysis of program descriptions, courses offered, and course syllabi of social entrepreneurship programs. </a:t>
            </a:r>
          </a:p>
          <a:p>
            <a:endParaRPr lang="en-US" dirty="0"/>
          </a:p>
        </p:txBody>
      </p:sp>
      <p:sp>
        <p:nvSpPr>
          <p:cNvPr id="4" name="Slide Number Placeholder 3"/>
          <p:cNvSpPr>
            <a:spLocks noGrp="1"/>
          </p:cNvSpPr>
          <p:nvPr>
            <p:ph type="sldNum" sz="quarter" idx="10"/>
          </p:nvPr>
        </p:nvSpPr>
        <p:spPr/>
        <p:txBody>
          <a:bodyPr/>
          <a:lstStyle/>
          <a:p>
            <a:fld id="{178593B5-D410-454F-BA1A-393DE04B23A1}" type="slidenum">
              <a:rPr lang="en-US" smtClean="0"/>
              <a:t>3</a:t>
            </a:fld>
            <a:endParaRPr lang="en-US"/>
          </a:p>
        </p:txBody>
      </p:sp>
    </p:spTree>
    <p:extLst>
      <p:ext uri="{BB962C8B-B14F-4D97-AF65-F5344CB8AC3E}">
        <p14:creationId xmlns:p14="http://schemas.microsoft.com/office/powerpoint/2010/main" val="990765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Over the past several years, scholars have increasingly paid attention to the problematic effects of marketization on nonprofit, charitable and social benefit organizations. Regarding social enterprise, there are certainly examples of successful—in both the social and economic senses—social enterprises (Edwards, 2008, pp. 33-38; Alvord et. al, 2004), but they are few and far-between and tend to be more complex than they appear. Some scholars also suggest social enterprise can negatively affect the democratic contributions that nonprofit organization might make to civil society (</a:t>
            </a:r>
            <a:r>
              <a:rPr lang="en-US" sz="1200" kern="1200" dirty="0" err="1" smtClean="0">
                <a:solidFill>
                  <a:schemeClr val="tx1"/>
                </a:solidFill>
                <a:effectLst/>
                <a:latin typeface="+mn-lt"/>
                <a:ea typeface="+mn-ea"/>
                <a:cs typeface="+mn-cs"/>
              </a:rPr>
              <a:t>Dey</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Steyeart</a:t>
            </a:r>
            <a:r>
              <a:rPr lang="en-US" sz="1200" kern="1200" dirty="0" smtClean="0">
                <a:solidFill>
                  <a:schemeClr val="tx1"/>
                </a:solidFill>
                <a:effectLst/>
                <a:latin typeface="+mn-lt"/>
                <a:ea typeface="+mn-ea"/>
                <a:cs typeface="+mn-cs"/>
              </a:rPr>
              <a:t>, 2010; Edwards, 2008; Eikenberry &amp; </a:t>
            </a:r>
            <a:r>
              <a:rPr lang="en-US" sz="1200" kern="1200" dirty="0" err="1" smtClean="0">
                <a:solidFill>
                  <a:schemeClr val="tx1"/>
                </a:solidFill>
                <a:effectLst/>
                <a:latin typeface="+mn-lt"/>
                <a:ea typeface="+mn-ea"/>
                <a:cs typeface="+mn-cs"/>
              </a:rPr>
              <a:t>Kluver</a:t>
            </a:r>
            <a:r>
              <a:rPr lang="en-US" sz="1200" kern="1200" dirty="0" smtClean="0">
                <a:solidFill>
                  <a:schemeClr val="tx1"/>
                </a:solidFill>
                <a:effectLst/>
                <a:latin typeface="+mn-lt"/>
                <a:ea typeface="+mn-ea"/>
                <a:cs typeface="+mn-cs"/>
              </a:rPr>
              <a:t>, 2004; Eikenberry, 2009; Parkinson &amp; </a:t>
            </a:r>
            <a:r>
              <a:rPr lang="en-US" sz="1200" kern="1200" dirty="0" err="1" smtClean="0">
                <a:solidFill>
                  <a:schemeClr val="tx1"/>
                </a:solidFill>
                <a:effectLst/>
                <a:latin typeface="+mn-lt"/>
                <a:ea typeface="+mn-ea"/>
                <a:cs typeface="+mn-cs"/>
              </a:rPr>
              <a:t>Howorth</a:t>
            </a:r>
            <a:r>
              <a:rPr lang="en-US" sz="1200" kern="1200" dirty="0" smtClean="0">
                <a:solidFill>
                  <a:schemeClr val="tx1"/>
                </a:solidFill>
                <a:effectLst/>
                <a:latin typeface="+mn-lt"/>
                <a:ea typeface="+mn-ea"/>
                <a:cs typeface="+mn-cs"/>
              </a:rPr>
              <a:t>, 2008), even as scholars and practitioners cite diversity and pluralism within the nonprofit and voluntary sector as one of its most valuable contributions to society and democracy (Drucker, 1992; Warren, 2001; Zimmerman &amp; Dart, 1998).</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178593B5-D410-454F-BA1A-393DE04B23A1}" type="slidenum">
              <a:rPr lang="en-US" smtClean="0"/>
              <a:t>4</a:t>
            </a:fld>
            <a:endParaRPr lang="en-US"/>
          </a:p>
        </p:txBody>
      </p:sp>
    </p:spTree>
    <p:extLst>
      <p:ext uri="{BB962C8B-B14F-4D97-AF65-F5344CB8AC3E}">
        <p14:creationId xmlns:p14="http://schemas.microsoft.com/office/powerpoint/2010/main" val="1451410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Nonetheless, social enterprise has grown in rhetoric and practice and social entrepreneurship and enterprise have become the current fashion in nonprofit management education programs. In the late 1990s, there were only four social entrepreneurship courses offered in the United States, while today there are over 100 courses offered (</a:t>
            </a:r>
            <a:r>
              <a:rPr lang="en-US" sz="1200" u="sng" kern="1200" dirty="0" smtClean="0">
                <a:solidFill>
                  <a:schemeClr val="tx1"/>
                </a:solidFill>
                <a:effectLst/>
                <a:latin typeface="+mn-lt"/>
                <a:ea typeface="+mn-ea"/>
                <a:cs typeface="+mn-cs"/>
                <a:hlinkClick r:id="rId3"/>
              </a:rPr>
              <a:t>http://academic.shu.edu/npo/</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178593B5-D410-454F-BA1A-393DE04B23A1}" type="slidenum">
              <a:rPr lang="en-US" smtClean="0"/>
              <a:t>5</a:t>
            </a:fld>
            <a:endParaRPr lang="en-US"/>
          </a:p>
        </p:txBody>
      </p:sp>
    </p:spTree>
    <p:extLst>
      <p:ext uri="{BB962C8B-B14F-4D97-AF65-F5344CB8AC3E}">
        <p14:creationId xmlns:p14="http://schemas.microsoft.com/office/powerpoint/2010/main" val="2906653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According to Mirabella and Young (2012), in the United States, there are almost two dozen social entrepreneurship programs, from the certificate program jointly offered by SPEA and the Kelly Business School at Indiana University in Bloomington, to the full Master in Social Enterprise within the School of International Service at American University. Social entrepreneurship courses are offered in a variety of institutional settings, but the majority are in business school settings (Mirabella &amp; Young, 2012). As Mirabella and Young show, these courses tend to focus on market, general management, and philanthropic skills and much less so on political and leadership skills. Although there is a vast literature on education for entrepreneurs, far less has been written on the special case of educating social entrepreneurs. We know little about the size and scope of social enterprise programs outside of the U.S.  In fact, we know little more generally about the size and scope of nongovernmental or nonprofit studies programs outside of the U.S (Mirabella, et. al., 2015).  The purpose of this research is to critically examine the implications of the growth of social enterprise curriculum for nonprofit management education. We address the following questions: What are the curricular models currently being used to educate future social entrepreneurs in and outside of the U.S.? How does the U.S. compare to other countries? To what degree do social enterprise programs currently reflect what the literature deems are important aspects of social enterprise values and outcomes? What curriculum should exist to enhance these values and outcomes?  </a:t>
            </a:r>
          </a:p>
          <a:p>
            <a:endParaRPr lang="en-US" dirty="0"/>
          </a:p>
        </p:txBody>
      </p:sp>
      <p:sp>
        <p:nvSpPr>
          <p:cNvPr id="4" name="Slide Number Placeholder 3"/>
          <p:cNvSpPr>
            <a:spLocks noGrp="1"/>
          </p:cNvSpPr>
          <p:nvPr>
            <p:ph type="sldNum" sz="quarter" idx="10"/>
          </p:nvPr>
        </p:nvSpPr>
        <p:spPr/>
        <p:txBody>
          <a:bodyPr/>
          <a:lstStyle/>
          <a:p>
            <a:fld id="{178593B5-D410-454F-BA1A-393DE04B23A1}" type="slidenum">
              <a:rPr lang="en-US" smtClean="0"/>
              <a:t>6</a:t>
            </a:fld>
            <a:endParaRPr lang="en-US"/>
          </a:p>
        </p:txBody>
      </p:sp>
    </p:spTree>
    <p:extLst>
      <p:ext uri="{BB962C8B-B14F-4D97-AF65-F5344CB8AC3E}">
        <p14:creationId xmlns:p14="http://schemas.microsoft.com/office/powerpoint/2010/main" val="3811114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593B5-D410-454F-BA1A-393DE04B23A1}" type="slidenum">
              <a:rPr lang="en-US" smtClean="0"/>
              <a:t>7</a:t>
            </a:fld>
            <a:endParaRPr lang="en-US"/>
          </a:p>
        </p:txBody>
      </p:sp>
    </p:spTree>
    <p:extLst>
      <p:ext uri="{BB962C8B-B14F-4D97-AF65-F5344CB8AC3E}">
        <p14:creationId xmlns:p14="http://schemas.microsoft.com/office/powerpoint/2010/main" val="2093888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593B5-D410-454F-BA1A-393DE04B23A1}" type="slidenum">
              <a:rPr lang="en-US" smtClean="0"/>
              <a:t>8</a:t>
            </a:fld>
            <a:endParaRPr lang="en-US"/>
          </a:p>
        </p:txBody>
      </p:sp>
    </p:spTree>
    <p:extLst>
      <p:ext uri="{BB962C8B-B14F-4D97-AF65-F5344CB8AC3E}">
        <p14:creationId xmlns:p14="http://schemas.microsoft.com/office/powerpoint/2010/main" val="4002485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8593B5-D410-454F-BA1A-393DE04B23A1}" type="slidenum">
              <a:rPr lang="en-US" smtClean="0"/>
              <a:t>9</a:t>
            </a:fld>
            <a:endParaRPr lang="en-US"/>
          </a:p>
        </p:txBody>
      </p:sp>
    </p:spTree>
    <p:extLst>
      <p:ext uri="{BB962C8B-B14F-4D97-AF65-F5344CB8AC3E}">
        <p14:creationId xmlns:p14="http://schemas.microsoft.com/office/powerpoint/2010/main" val="257524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234024-782E-4C6F-88CC-7C7814D6340C}" type="datetime1">
              <a:rPr lang="en-US" smtClean="0"/>
              <a:t>11/19/2015</a:t>
            </a:fld>
            <a:endParaRPr lang="en-US" dirty="0"/>
          </a:p>
        </p:txBody>
      </p:sp>
      <p:sp>
        <p:nvSpPr>
          <p:cNvPr id="5" name="Footer Placeholder 4"/>
          <p:cNvSpPr>
            <a:spLocks noGrp="1"/>
          </p:cNvSpPr>
          <p:nvPr>
            <p:ph type="ftr" sz="quarter" idx="11"/>
          </p:nvPr>
        </p:nvSpPr>
        <p:spPr/>
        <p:txBody>
          <a:bodyPr/>
          <a:lstStyle/>
          <a:p>
            <a:r>
              <a:rPr lang="en-US" smtClean="0"/>
              <a:t>A Critical Analysis of Social Entrepreneurship Educaiton</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6524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0F7C5-EE86-4B82-9C51-99E887BDE4BB}" type="datetime1">
              <a:rPr lang="en-US" smtClean="0"/>
              <a:t>11/19/2015</a:t>
            </a:fld>
            <a:endParaRPr lang="en-US" dirty="0"/>
          </a:p>
        </p:txBody>
      </p:sp>
      <p:sp>
        <p:nvSpPr>
          <p:cNvPr id="5" name="Footer Placeholder 4"/>
          <p:cNvSpPr>
            <a:spLocks noGrp="1"/>
          </p:cNvSpPr>
          <p:nvPr>
            <p:ph type="ftr" sz="quarter" idx="11"/>
          </p:nvPr>
        </p:nvSpPr>
        <p:spPr/>
        <p:txBody>
          <a:bodyPr/>
          <a:lstStyle/>
          <a:p>
            <a:r>
              <a:rPr lang="en-US" smtClean="0"/>
              <a:t>A Critical Analysis of Social Entrepreneurship Educaiton</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87394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B7FF6-513E-481F-BD57-7D04BC1A896E}" type="datetime1">
              <a:rPr lang="en-US" smtClean="0"/>
              <a:t>11/19/2015</a:t>
            </a:fld>
            <a:endParaRPr lang="en-US" dirty="0"/>
          </a:p>
        </p:txBody>
      </p:sp>
      <p:sp>
        <p:nvSpPr>
          <p:cNvPr id="5" name="Footer Placeholder 4"/>
          <p:cNvSpPr>
            <a:spLocks noGrp="1"/>
          </p:cNvSpPr>
          <p:nvPr>
            <p:ph type="ftr" sz="quarter" idx="11"/>
          </p:nvPr>
        </p:nvSpPr>
        <p:spPr/>
        <p:txBody>
          <a:bodyPr/>
          <a:lstStyle/>
          <a:p>
            <a:r>
              <a:rPr lang="en-US" smtClean="0"/>
              <a:t>A Critical Analysis of Social Entrepreneurship Educaiton</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82905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76B126-1B4D-45A6-9D50-C1705E021F51}" type="datetime1">
              <a:rPr lang="en-US" smtClean="0"/>
              <a:t>11/19/2015</a:t>
            </a:fld>
            <a:endParaRPr lang="en-US" dirty="0"/>
          </a:p>
        </p:txBody>
      </p:sp>
      <p:sp>
        <p:nvSpPr>
          <p:cNvPr id="8" name="Footer Placeholder 7"/>
          <p:cNvSpPr>
            <a:spLocks noGrp="1"/>
          </p:cNvSpPr>
          <p:nvPr>
            <p:ph type="ftr" sz="quarter" idx="11"/>
          </p:nvPr>
        </p:nvSpPr>
        <p:spPr/>
        <p:txBody>
          <a:bodyPr/>
          <a:lstStyle>
            <a:lvl1pPr>
              <a:defRPr lang="en-US" sz="1100" b="1" smtClean="0">
                <a:effectLst/>
              </a:defRPr>
            </a:lvl1pPr>
          </a:lstStyle>
          <a:p>
            <a:r>
              <a:rPr lang="en-US" dirty="0" smtClean="0"/>
              <a:t>A Critical Analysis of Social Enterprise Education </a:t>
            </a:r>
          </a:p>
          <a:p>
            <a:r>
              <a:rPr lang="en-US" dirty="0" smtClean="0"/>
              <a:t>in the U.S. and Abroad</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632233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0FE84-8E55-4141-8130-DCB194970432}" type="datetime1">
              <a:rPr lang="en-US" smtClean="0"/>
              <a:t>11/19/2015</a:t>
            </a:fld>
            <a:endParaRPr lang="en-US" dirty="0"/>
          </a:p>
        </p:txBody>
      </p:sp>
      <p:sp>
        <p:nvSpPr>
          <p:cNvPr id="5" name="Footer Placeholder 4"/>
          <p:cNvSpPr>
            <a:spLocks noGrp="1"/>
          </p:cNvSpPr>
          <p:nvPr>
            <p:ph type="ftr" sz="quarter" idx="11"/>
          </p:nvPr>
        </p:nvSpPr>
        <p:spPr/>
        <p:txBody>
          <a:bodyPr/>
          <a:lstStyle/>
          <a:p>
            <a:r>
              <a:rPr lang="en-US" smtClean="0"/>
              <a:t>A Critical Analysis of Social Entrepreneurship Educaiton</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3650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9BE2AE-C4AD-455C-9D94-640D6EE33028}" type="datetime1">
              <a:rPr lang="en-US" smtClean="0"/>
              <a:t>11/19/2015</a:t>
            </a:fld>
            <a:endParaRPr lang="en-US" dirty="0"/>
          </a:p>
        </p:txBody>
      </p:sp>
      <p:sp>
        <p:nvSpPr>
          <p:cNvPr id="6" name="Footer Placeholder 5"/>
          <p:cNvSpPr>
            <a:spLocks noGrp="1"/>
          </p:cNvSpPr>
          <p:nvPr>
            <p:ph type="ftr" sz="quarter" idx="11"/>
          </p:nvPr>
        </p:nvSpPr>
        <p:spPr/>
        <p:txBody>
          <a:bodyPr/>
          <a:lstStyle/>
          <a:p>
            <a:r>
              <a:rPr lang="en-US" smtClean="0"/>
              <a:t>A Critical Analysis of Social Entrepreneurship Educaiton</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2737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06C257-00A5-440A-AAF8-385EFB7852FD}" type="datetime1">
              <a:rPr lang="en-US" smtClean="0"/>
              <a:t>11/19/2015</a:t>
            </a:fld>
            <a:endParaRPr lang="en-US" dirty="0"/>
          </a:p>
        </p:txBody>
      </p:sp>
      <p:sp>
        <p:nvSpPr>
          <p:cNvPr id="8" name="Footer Placeholder 7"/>
          <p:cNvSpPr>
            <a:spLocks noGrp="1"/>
          </p:cNvSpPr>
          <p:nvPr>
            <p:ph type="ftr" sz="quarter" idx="11"/>
          </p:nvPr>
        </p:nvSpPr>
        <p:spPr/>
        <p:txBody>
          <a:bodyPr/>
          <a:lstStyle/>
          <a:p>
            <a:r>
              <a:rPr lang="en-US" smtClean="0"/>
              <a:t>A Critical Analysis of Social Entrepreneurship Educaiton</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44692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F7992-4BDF-462C-9D6E-EA61CE0484A1}" type="datetime1">
              <a:rPr lang="en-US" smtClean="0"/>
              <a:t>11/19/2015</a:t>
            </a:fld>
            <a:endParaRPr lang="en-US" dirty="0"/>
          </a:p>
        </p:txBody>
      </p:sp>
      <p:sp>
        <p:nvSpPr>
          <p:cNvPr id="4" name="Footer Placeholder 3"/>
          <p:cNvSpPr>
            <a:spLocks noGrp="1"/>
          </p:cNvSpPr>
          <p:nvPr>
            <p:ph type="ftr" sz="quarter" idx="11"/>
          </p:nvPr>
        </p:nvSpPr>
        <p:spPr/>
        <p:txBody>
          <a:bodyPr/>
          <a:lstStyle/>
          <a:p>
            <a:r>
              <a:rPr lang="en-US" smtClean="0"/>
              <a:t>A Critical Analysis of Social Entrepreneurship Educaiton</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94651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27EF8-2503-46FA-BF39-AB46976141F4}" type="datetime1">
              <a:rPr lang="en-US" smtClean="0"/>
              <a:t>11/19/2015</a:t>
            </a:fld>
            <a:endParaRPr lang="en-US" dirty="0"/>
          </a:p>
        </p:txBody>
      </p:sp>
      <p:sp>
        <p:nvSpPr>
          <p:cNvPr id="3" name="Footer Placeholder 2"/>
          <p:cNvSpPr>
            <a:spLocks noGrp="1"/>
          </p:cNvSpPr>
          <p:nvPr>
            <p:ph type="ftr" sz="quarter" idx="11"/>
          </p:nvPr>
        </p:nvSpPr>
        <p:spPr/>
        <p:txBody>
          <a:bodyPr/>
          <a:lstStyle/>
          <a:p>
            <a:r>
              <a:rPr lang="en-US" smtClean="0"/>
              <a:t>A Critical Analysis of Social Entrepreneurship Educaiton</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22211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EBC4BE-B1DD-4DF3-8C34-DCF8CF7A82CE}" type="datetime1">
              <a:rPr lang="en-US" smtClean="0"/>
              <a:t>11/19/2015</a:t>
            </a:fld>
            <a:endParaRPr lang="en-US" dirty="0"/>
          </a:p>
        </p:txBody>
      </p:sp>
      <p:sp>
        <p:nvSpPr>
          <p:cNvPr id="6" name="Footer Placeholder 5"/>
          <p:cNvSpPr>
            <a:spLocks noGrp="1"/>
          </p:cNvSpPr>
          <p:nvPr>
            <p:ph type="ftr" sz="quarter" idx="11"/>
          </p:nvPr>
        </p:nvSpPr>
        <p:spPr/>
        <p:txBody>
          <a:bodyPr/>
          <a:lstStyle/>
          <a:p>
            <a:r>
              <a:rPr lang="en-US" smtClean="0"/>
              <a:t>A Critical Analysis of Social Entrepreneurship Educaiton</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6695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D2FF3-610A-43DF-97A1-F99503E8D6E3}" type="datetime1">
              <a:rPr lang="en-US" smtClean="0"/>
              <a:t>11/19/2015</a:t>
            </a:fld>
            <a:endParaRPr lang="en-US" dirty="0"/>
          </a:p>
        </p:txBody>
      </p:sp>
      <p:sp>
        <p:nvSpPr>
          <p:cNvPr id="6" name="Footer Placeholder 5"/>
          <p:cNvSpPr>
            <a:spLocks noGrp="1"/>
          </p:cNvSpPr>
          <p:nvPr>
            <p:ph type="ftr" sz="quarter" idx="11"/>
          </p:nvPr>
        </p:nvSpPr>
        <p:spPr/>
        <p:txBody>
          <a:bodyPr/>
          <a:lstStyle/>
          <a:p>
            <a:r>
              <a:rPr lang="en-US" smtClean="0"/>
              <a:t>A Critical Analysis of Social Entrepreneurship Educaiton</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49617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82D2C4-6A3B-46F5-B111-32F425CD975D}" type="datetime1">
              <a:rPr lang="en-US" smtClean="0"/>
              <a:t>11/19/2015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 Critical Analysis of Social Entrepreneurship Educaiton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3859607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A Critical Analysis of Social Enterprise Education in the U.S. and Abroad</a:t>
            </a:r>
            <a:endParaRPr lang="en-US" dirty="0"/>
          </a:p>
        </p:txBody>
      </p:sp>
      <p:sp>
        <p:nvSpPr>
          <p:cNvPr id="3" name="Subtitle 2"/>
          <p:cNvSpPr>
            <a:spLocks noGrp="1"/>
          </p:cNvSpPr>
          <p:nvPr>
            <p:ph type="subTitle" idx="1"/>
          </p:nvPr>
        </p:nvSpPr>
        <p:spPr/>
        <p:txBody>
          <a:bodyPr>
            <a:normAutofit/>
          </a:bodyPr>
          <a:lstStyle/>
          <a:p>
            <a:r>
              <a:rPr lang="en-US" dirty="0"/>
              <a:t>Angela Eikenberry, University of Nebraska at Omaha</a:t>
            </a:r>
          </a:p>
          <a:p>
            <a:r>
              <a:rPr lang="en-US" b="1" dirty="0" smtClean="0"/>
              <a:t>&amp;</a:t>
            </a:r>
          </a:p>
          <a:p>
            <a:r>
              <a:rPr lang="en-US" dirty="0" smtClean="0"/>
              <a:t>Roseanne </a:t>
            </a:r>
            <a:r>
              <a:rPr lang="en-US" dirty="0" smtClean="0"/>
              <a:t>Mirabella, Seton Hall University</a:t>
            </a:r>
          </a:p>
          <a:p>
            <a:pPr algn="ctr"/>
            <a:endParaRPr lang="en-US" dirty="0"/>
          </a:p>
        </p:txBody>
      </p:sp>
      <p:sp>
        <p:nvSpPr>
          <p:cNvPr id="4" name="Footer Placeholder 3"/>
          <p:cNvSpPr>
            <a:spLocks noGrp="1"/>
          </p:cNvSpPr>
          <p:nvPr>
            <p:ph type="ftr" sz="quarter" idx="11"/>
          </p:nvPr>
        </p:nvSpPr>
        <p:spPr>
          <a:xfrm>
            <a:off x="3606800" y="5441949"/>
            <a:ext cx="4114800" cy="365125"/>
          </a:xfrm>
        </p:spPr>
        <p:txBody>
          <a:bodyPr/>
          <a:lstStyle/>
          <a:p>
            <a:r>
              <a:rPr lang="en-US" b="1" dirty="0"/>
              <a:t>A Critical Analysis of Social Enterprise Education </a:t>
            </a:r>
            <a:endParaRPr lang="en-US" b="1" dirty="0" smtClean="0"/>
          </a:p>
          <a:p>
            <a:r>
              <a:rPr lang="en-US" b="1" dirty="0" smtClean="0"/>
              <a:t>in </a:t>
            </a:r>
            <a:r>
              <a:rPr lang="en-US" b="1" dirty="0"/>
              <a:t>the U.S. and Abroad</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2105032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of Social Enterprise</a:t>
            </a:r>
            <a:endParaRPr lang="en-US" dirty="0"/>
          </a:p>
        </p:txBody>
      </p:sp>
      <p:sp>
        <p:nvSpPr>
          <p:cNvPr id="3" name="Content Placeholder 2"/>
          <p:cNvSpPr>
            <a:spLocks noGrp="1"/>
          </p:cNvSpPr>
          <p:nvPr>
            <p:ph idx="1"/>
          </p:nvPr>
        </p:nvSpPr>
        <p:spPr/>
        <p:txBody>
          <a:bodyPr>
            <a:normAutofit/>
          </a:bodyPr>
          <a:lstStyle/>
          <a:p>
            <a:r>
              <a:rPr lang="en-US" dirty="0" smtClean="0">
                <a:solidFill>
                  <a:srgbClr val="000000"/>
                </a:solidFill>
              </a:rPr>
              <a:t>Employment generators but of relatively low-skilled &amp; low-wage jobs; inconsistent practices; creaming (Blackburn &amp; Ram, 2006; Peattie &amp; Morley, 2008; Teasdale, 2012).</a:t>
            </a:r>
          </a:p>
          <a:p>
            <a:r>
              <a:rPr lang="en-US" dirty="0" smtClean="0">
                <a:solidFill>
                  <a:srgbClr val="000000"/>
                </a:solidFill>
              </a:rPr>
              <a:t>Tradeoff between social and economic purposes (Teasdale, 2010).</a:t>
            </a:r>
          </a:p>
          <a:p>
            <a:r>
              <a:rPr lang="en-US" dirty="0" smtClean="0">
                <a:solidFill>
                  <a:srgbClr val="000000"/>
                </a:solidFill>
              </a:rPr>
              <a:t>Can run counter to more positive social and economic outcomes (</a:t>
            </a:r>
            <a:r>
              <a:rPr lang="en-US" dirty="0" err="1" smtClean="0">
                <a:solidFill>
                  <a:srgbClr val="000000"/>
                </a:solidFill>
              </a:rPr>
              <a:t>Dey</a:t>
            </a:r>
            <a:r>
              <a:rPr lang="en-US" dirty="0" smtClean="0">
                <a:solidFill>
                  <a:srgbClr val="000000"/>
                </a:solidFill>
              </a:rPr>
              <a:t> &amp; </a:t>
            </a:r>
            <a:r>
              <a:rPr lang="en-US" dirty="0" err="1" smtClean="0">
                <a:solidFill>
                  <a:srgbClr val="000000"/>
                </a:solidFill>
              </a:rPr>
              <a:t>Steyaert</a:t>
            </a:r>
            <a:r>
              <a:rPr lang="en-US" dirty="0" smtClean="0">
                <a:solidFill>
                  <a:srgbClr val="000000"/>
                </a:solidFill>
              </a:rPr>
              <a:t>, 2010).</a:t>
            </a:r>
          </a:p>
          <a:p>
            <a:r>
              <a:rPr lang="en-US" dirty="0" smtClean="0"/>
              <a:t>Need to rejuvenate the “sociality” or relational ethic of social entrepreneurship (Bull et al., 2010; </a:t>
            </a:r>
            <a:r>
              <a:rPr lang="en-US" dirty="0" err="1" smtClean="0"/>
              <a:t>Dey</a:t>
            </a:r>
            <a:r>
              <a:rPr lang="en-US" dirty="0" smtClean="0"/>
              <a:t> &amp; </a:t>
            </a:r>
            <a:r>
              <a:rPr lang="en-US" dirty="0" err="1" smtClean="0"/>
              <a:t>Steyaert</a:t>
            </a:r>
            <a:r>
              <a:rPr lang="en-US" dirty="0" smtClean="0"/>
              <a:t>, 2010; </a:t>
            </a:r>
            <a:r>
              <a:rPr lang="en-US" dirty="0" err="1" smtClean="0"/>
              <a:t>Hjorth</a:t>
            </a:r>
            <a:r>
              <a:rPr lang="en-US" dirty="0" smtClean="0"/>
              <a:t>, 2009; Humphries &amp; Grant, 2005; </a:t>
            </a:r>
            <a:r>
              <a:rPr lang="en-US" dirty="0" err="1" smtClean="0"/>
              <a:t>Steyaert</a:t>
            </a:r>
            <a:r>
              <a:rPr lang="en-US" dirty="0" smtClean="0"/>
              <a:t> &amp; </a:t>
            </a:r>
            <a:r>
              <a:rPr lang="en-US" dirty="0" err="1" smtClean="0"/>
              <a:t>Hjorth</a:t>
            </a:r>
            <a:r>
              <a:rPr lang="en-US" dirty="0" smtClean="0"/>
              <a:t>, 2006).</a:t>
            </a:r>
          </a:p>
        </p:txBody>
      </p:sp>
      <p:sp>
        <p:nvSpPr>
          <p:cNvPr id="4" name="Footer Placeholder 3"/>
          <p:cNvSpPr>
            <a:spLocks noGrp="1"/>
          </p:cNvSpPr>
          <p:nvPr>
            <p:ph type="ftr" sz="quarter" idx="11"/>
          </p:nvPr>
        </p:nvSpPr>
        <p:spPr/>
        <p:txBody>
          <a:bodyPr/>
          <a:lstStyle/>
          <a:p>
            <a:r>
              <a:rPr lang="en-US" smtClean="0"/>
              <a:t>A Critical Analysis of Social Entrepreneurship Educaiton</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949292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lstStyle/>
          <a:p>
            <a:r>
              <a:rPr lang="en-US" dirty="0" smtClean="0"/>
              <a:t>Within the 17 programs in the U.S., there were 83 courses connected to the social entrepreneurship concentration, specialization or master’s degree.</a:t>
            </a:r>
          </a:p>
          <a:p>
            <a:pPr lvl="1"/>
            <a:r>
              <a:rPr lang="en-US" dirty="0" smtClean="0"/>
              <a:t>Forty-four (37) are either a course in social enterprise or social entrepreneurship</a:t>
            </a:r>
          </a:p>
          <a:p>
            <a:pPr lvl="1"/>
            <a:r>
              <a:rPr lang="en-US" dirty="0" smtClean="0"/>
              <a:t>Another eight courses focused on tools for social innovation (skills)</a:t>
            </a:r>
          </a:p>
          <a:p>
            <a:pPr lvl="1"/>
            <a:r>
              <a:rPr lang="en-US" dirty="0" smtClean="0"/>
              <a:t>Most of the coursework in the programs we examined prepare students to undertake innovations and enterprises for social change.</a:t>
            </a:r>
            <a:endParaRPr lang="en-US" dirty="0"/>
          </a:p>
        </p:txBody>
      </p:sp>
      <p:sp>
        <p:nvSpPr>
          <p:cNvPr id="4" name="Footer Placeholder 3"/>
          <p:cNvSpPr>
            <a:spLocks noGrp="1"/>
          </p:cNvSpPr>
          <p:nvPr>
            <p:ph type="ftr" sz="quarter" idx="11"/>
          </p:nvPr>
        </p:nvSpPr>
        <p:spPr/>
        <p:txBody>
          <a:bodyPr/>
          <a:lstStyle/>
          <a:p>
            <a:r>
              <a:rPr lang="en-US" smtClean="0"/>
              <a:t>A Critical Analysis of Social Enterprise Education </a:t>
            </a:r>
          </a:p>
          <a:p>
            <a:r>
              <a:rPr lang="en-US" smtClean="0"/>
              <a:t>in the U.S. and Abroad</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1353426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
            </a:r>
            <a:br>
              <a:rPr lang="en-US" dirty="0" smtClean="0"/>
            </a:br>
            <a:r>
              <a:rPr lang="en-US" dirty="0" smtClean="0"/>
              <a:t>Figure </a:t>
            </a:r>
            <a:r>
              <a:rPr lang="en-US" dirty="0"/>
              <a:t>1: U.S. Social Entrepreneurship Program Descriptions: Key Terms</a:t>
            </a:r>
            <a:br>
              <a:rPr lang="en-US" dirty="0"/>
            </a:br>
            <a:endParaRPr lang="en-US" dirty="0"/>
          </a:p>
        </p:txBody>
      </p:sp>
      <p:sp>
        <p:nvSpPr>
          <p:cNvPr id="4" name="Footer Placeholder 3"/>
          <p:cNvSpPr>
            <a:spLocks noGrp="1"/>
          </p:cNvSpPr>
          <p:nvPr>
            <p:ph type="ftr" sz="quarter" idx="11"/>
          </p:nvPr>
        </p:nvSpPr>
        <p:spPr/>
        <p:txBody>
          <a:bodyPr/>
          <a:lstStyle/>
          <a:p>
            <a:r>
              <a:rPr lang="en-US" smtClean="0"/>
              <a:t>A Critical Analysis of Social Enterprise Education </a:t>
            </a:r>
          </a:p>
          <a:p>
            <a:r>
              <a:rPr lang="en-US" smtClean="0"/>
              <a:t>in the U.S. and Abroad</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12</a:t>
            </a:fld>
            <a:endParaRPr lang="en-US" dirty="0"/>
          </a:p>
        </p:txBody>
      </p:sp>
      <p:pic>
        <p:nvPicPr>
          <p:cNvPr id="1026" name="Picture 1"/>
          <p:cNvPicPr>
            <a:picLocks noChangeAspect="1" noChangeArrowheads="1"/>
          </p:cNvPicPr>
          <p:nvPr/>
        </p:nvPicPr>
        <p:blipFill>
          <a:blip r:embed="rId3">
            <a:extLst>
              <a:ext uri="{28A0092B-C50C-407E-A947-70E740481C1C}">
                <a14:useLocalDpi xmlns:a14="http://schemas.microsoft.com/office/drawing/2010/main" val="0"/>
              </a:ext>
            </a:extLst>
          </a:blip>
          <a:srcRect t="19766" b="25272"/>
          <a:stretch>
            <a:fillRect/>
          </a:stretch>
        </p:blipFill>
        <p:spPr bwMode="auto">
          <a:xfrm>
            <a:off x="164672" y="1690688"/>
            <a:ext cx="1186265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8576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A Critical Analysis of Social Entrepreneurship Educaiton</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13</a:t>
            </a:fld>
            <a:endParaRPr lang="en-US" dirty="0"/>
          </a:p>
        </p:txBody>
      </p:sp>
      <p:pic>
        <p:nvPicPr>
          <p:cNvPr id="2050" name="Chart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93662"/>
            <a:ext cx="7315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4680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Figure 3:  Required and Elective Courses in Social Entrepreneurship Programs</a:t>
            </a:r>
            <a:endParaRPr lang="en-US" dirty="0"/>
          </a:p>
        </p:txBody>
      </p:sp>
      <p:sp>
        <p:nvSpPr>
          <p:cNvPr id="2" name="Footer Placeholder 1"/>
          <p:cNvSpPr>
            <a:spLocks noGrp="1"/>
          </p:cNvSpPr>
          <p:nvPr>
            <p:ph type="ftr" sz="quarter" idx="11"/>
          </p:nvPr>
        </p:nvSpPr>
        <p:spPr/>
        <p:txBody>
          <a:bodyPr/>
          <a:lstStyle/>
          <a:p>
            <a:r>
              <a:rPr lang="en-US" smtClean="0"/>
              <a:t>A Critical Analysis of Social Entrepreneurship Educaiton</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14</a:t>
            </a:fld>
            <a:endParaRPr lang="en-US" dirty="0"/>
          </a:p>
        </p:txBody>
      </p:sp>
      <p:pic>
        <p:nvPicPr>
          <p:cNvPr id="3074" name="Chart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966119"/>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813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4:  Degrees in Social </a:t>
            </a:r>
            <a:r>
              <a:rPr lang="en-US" dirty="0" smtClean="0"/>
              <a:t>Entrepreneurship</a:t>
            </a:r>
            <a:endParaRPr lang="en-US" dirty="0"/>
          </a:p>
        </p:txBody>
      </p:sp>
      <p:sp>
        <p:nvSpPr>
          <p:cNvPr id="3" name="Footer Placeholder 2"/>
          <p:cNvSpPr>
            <a:spLocks noGrp="1"/>
          </p:cNvSpPr>
          <p:nvPr>
            <p:ph type="ftr" sz="quarter" idx="11"/>
          </p:nvPr>
        </p:nvSpPr>
        <p:spPr/>
        <p:txBody>
          <a:bodyPr/>
          <a:lstStyle/>
          <a:p>
            <a:r>
              <a:rPr lang="en-US" smtClean="0"/>
              <a:t>A Critical Analysis of Social Entrepreneurship Educaiton</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15</a:t>
            </a:fld>
            <a:endParaRPr lang="en-US" dirty="0"/>
          </a:p>
        </p:txBody>
      </p:sp>
      <p:pic>
        <p:nvPicPr>
          <p:cNvPr id="4098" name="Chart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846262"/>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3131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5: Location of Program within the Academy</a:t>
            </a:r>
          </a:p>
        </p:txBody>
      </p:sp>
      <p:sp>
        <p:nvSpPr>
          <p:cNvPr id="3" name="Footer Placeholder 2"/>
          <p:cNvSpPr>
            <a:spLocks noGrp="1"/>
          </p:cNvSpPr>
          <p:nvPr>
            <p:ph type="ftr" sz="quarter" idx="11"/>
          </p:nvPr>
        </p:nvSpPr>
        <p:spPr/>
        <p:txBody>
          <a:bodyPr/>
          <a:lstStyle/>
          <a:p>
            <a:r>
              <a:rPr lang="en-US" smtClean="0"/>
              <a:t>A Critical Analysis of Social Entrepreneurship Educaiton</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16</a:t>
            </a:fld>
            <a:endParaRPr lang="en-US" dirty="0"/>
          </a:p>
        </p:txBody>
      </p:sp>
      <p:pic>
        <p:nvPicPr>
          <p:cNvPr id="5122" name="Chart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074862"/>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8618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Table 1: Key Themes in Program Descriptions, Outside and in the U.S.</a:t>
            </a:r>
            <a:endParaRPr lang="en-US" dirty="0"/>
          </a:p>
        </p:txBody>
      </p:sp>
      <p:sp>
        <p:nvSpPr>
          <p:cNvPr id="3" name="Footer Placeholder 2"/>
          <p:cNvSpPr>
            <a:spLocks noGrp="1"/>
          </p:cNvSpPr>
          <p:nvPr>
            <p:ph type="ftr" sz="quarter" idx="11"/>
          </p:nvPr>
        </p:nvSpPr>
        <p:spPr/>
        <p:txBody>
          <a:bodyPr/>
          <a:lstStyle/>
          <a:p>
            <a:r>
              <a:rPr lang="en-US" smtClean="0"/>
              <a:t>A Critical Analysis of Social Entrepreneurship Educaiton</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57659474"/>
              </p:ext>
            </p:extLst>
          </p:nvPr>
        </p:nvGraphicFramePr>
        <p:xfrm>
          <a:off x="1104901" y="1790701"/>
          <a:ext cx="10007598" cy="4368800"/>
        </p:xfrm>
        <a:graphic>
          <a:graphicData uri="http://schemas.openxmlformats.org/drawingml/2006/table">
            <a:tbl>
              <a:tblPr firstRow="1" firstCol="1" bandRow="1">
                <a:tableStyleId>{5C22544A-7EE6-4342-B048-85BDC9FD1C3A}</a:tableStyleId>
              </a:tblPr>
              <a:tblGrid>
                <a:gridCol w="2848026"/>
                <a:gridCol w="3579786"/>
                <a:gridCol w="3579786"/>
              </a:tblGrid>
              <a:tr h="218440">
                <a:tc>
                  <a:txBody>
                    <a:bodyPr/>
                    <a:lstStyle/>
                    <a:p>
                      <a:pPr marL="0" marR="0" algn="ctr">
                        <a:lnSpc>
                          <a:spcPct val="115000"/>
                        </a:lnSpc>
                        <a:spcBef>
                          <a:spcPts val="0"/>
                        </a:spcBef>
                        <a:spcAft>
                          <a:spcPts val="0"/>
                        </a:spcAft>
                      </a:pPr>
                      <a:r>
                        <a:rPr lang="en-US" sz="1200">
                          <a:effectLst/>
                        </a:rPr>
                        <a:t>Themes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International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U.S.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529080">
                <a:tc>
                  <a:txBody>
                    <a:bodyPr/>
                    <a:lstStyle/>
                    <a:p>
                      <a:pPr marL="0" marR="0">
                        <a:lnSpc>
                          <a:spcPct val="115000"/>
                        </a:lnSpc>
                        <a:spcBef>
                          <a:spcPts val="0"/>
                        </a:spcBef>
                        <a:spcAft>
                          <a:spcPts val="0"/>
                        </a:spcAft>
                      </a:pPr>
                      <a:r>
                        <a:rPr lang="en-US" sz="1200">
                          <a:effectLst/>
                        </a:rPr>
                        <a:t>Most Frequent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a:effectLst/>
                        </a:rPr>
                        <a:t>Innovation</a:t>
                      </a:r>
                      <a:endParaRPr lang="en-US" sz="1100">
                        <a:effectLst/>
                      </a:endParaRPr>
                    </a:p>
                    <a:p>
                      <a:pPr marL="0" marR="0">
                        <a:lnSpc>
                          <a:spcPct val="115000"/>
                        </a:lnSpc>
                        <a:spcBef>
                          <a:spcPts val="0"/>
                        </a:spcBef>
                        <a:spcAft>
                          <a:spcPts val="0"/>
                        </a:spcAft>
                      </a:pPr>
                      <a:r>
                        <a:rPr lang="en-US" sz="1200">
                          <a:effectLst/>
                        </a:rPr>
                        <a:t>Change</a:t>
                      </a:r>
                      <a:endParaRPr lang="en-US" sz="1100">
                        <a:effectLst/>
                      </a:endParaRPr>
                    </a:p>
                    <a:p>
                      <a:pPr marL="0" marR="0">
                        <a:lnSpc>
                          <a:spcPct val="115000"/>
                        </a:lnSpc>
                        <a:spcBef>
                          <a:spcPts val="0"/>
                        </a:spcBef>
                        <a:spcAft>
                          <a:spcPts val="0"/>
                        </a:spcAft>
                      </a:pPr>
                      <a:r>
                        <a:rPr lang="en-US" sz="1200">
                          <a:effectLst/>
                        </a:rPr>
                        <a:t>Sustainability</a:t>
                      </a:r>
                      <a:endParaRPr lang="en-US" sz="1100">
                        <a:effectLst/>
                      </a:endParaRPr>
                    </a:p>
                    <a:p>
                      <a:pPr marL="0" marR="0">
                        <a:lnSpc>
                          <a:spcPct val="115000"/>
                        </a:lnSpc>
                        <a:spcBef>
                          <a:spcPts val="0"/>
                        </a:spcBef>
                        <a:spcAft>
                          <a:spcPts val="0"/>
                        </a:spcAft>
                      </a:pPr>
                      <a:r>
                        <a:rPr lang="en-US" sz="1200">
                          <a:effectLst/>
                        </a:rPr>
                        <a:t>Global</a:t>
                      </a:r>
                      <a:endParaRPr lang="en-US" sz="1100">
                        <a:effectLst/>
                      </a:endParaRPr>
                    </a:p>
                    <a:p>
                      <a:pPr marL="0" marR="0">
                        <a:lnSpc>
                          <a:spcPct val="115000"/>
                        </a:lnSpc>
                        <a:spcBef>
                          <a:spcPts val="0"/>
                        </a:spcBef>
                        <a:spcAft>
                          <a:spcPts val="0"/>
                        </a:spcAft>
                      </a:pPr>
                      <a:r>
                        <a:rPr lang="en-US" sz="1200">
                          <a:effectLst/>
                        </a:rPr>
                        <a:t>Social/Financial Returns</a:t>
                      </a:r>
                      <a:endParaRPr lang="en-US" sz="1100">
                        <a:effectLst/>
                      </a:endParaRPr>
                    </a:p>
                    <a:p>
                      <a:pPr marL="0" marR="0">
                        <a:lnSpc>
                          <a:spcPct val="115000"/>
                        </a:lnSpc>
                        <a:spcBef>
                          <a:spcPts val="0"/>
                        </a:spcBef>
                        <a:spcAft>
                          <a:spcPts val="0"/>
                        </a:spcAft>
                      </a:pPr>
                      <a:r>
                        <a:rPr lang="en-US" sz="1200">
                          <a:effectLst/>
                        </a:rPr>
                        <a:t>Policy</a:t>
                      </a:r>
                      <a:endParaRPr lang="en-US" sz="1100">
                        <a:effectLst/>
                      </a:endParaRPr>
                    </a:p>
                    <a:p>
                      <a:pPr marL="0" marR="0">
                        <a:lnSpc>
                          <a:spcPct val="115000"/>
                        </a:lnSpc>
                        <a:spcBef>
                          <a:spcPts val="0"/>
                        </a:spcBef>
                        <a:spcAft>
                          <a:spcPts val="0"/>
                        </a:spcAft>
                      </a:pPr>
                      <a:r>
                        <a:rPr lang="en-US" sz="1200">
                          <a:effectLst/>
                        </a:rPr>
                        <a:t>Collaborative/Cooperative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a:effectLst/>
                        </a:rPr>
                        <a:t>Change</a:t>
                      </a:r>
                      <a:endParaRPr lang="en-US" sz="1100">
                        <a:effectLst/>
                      </a:endParaRPr>
                    </a:p>
                    <a:p>
                      <a:pPr marL="0" marR="0">
                        <a:lnSpc>
                          <a:spcPct val="115000"/>
                        </a:lnSpc>
                        <a:spcBef>
                          <a:spcPts val="0"/>
                        </a:spcBef>
                        <a:spcAft>
                          <a:spcPts val="0"/>
                        </a:spcAft>
                      </a:pPr>
                      <a:r>
                        <a:rPr lang="en-US" sz="1200">
                          <a:effectLst/>
                        </a:rPr>
                        <a:t>Effectiveness</a:t>
                      </a:r>
                      <a:endParaRPr lang="en-US" sz="1100">
                        <a:effectLst/>
                      </a:endParaRPr>
                    </a:p>
                    <a:p>
                      <a:pPr marL="0" marR="0">
                        <a:lnSpc>
                          <a:spcPct val="115000"/>
                        </a:lnSpc>
                        <a:spcBef>
                          <a:spcPts val="0"/>
                        </a:spcBef>
                        <a:spcAft>
                          <a:spcPts val="0"/>
                        </a:spcAft>
                      </a:pPr>
                      <a:r>
                        <a:rPr lang="en-US" sz="1200">
                          <a:effectLst/>
                        </a:rPr>
                        <a:t>Social Impact</a:t>
                      </a:r>
                      <a:endParaRPr lang="en-US" sz="1100">
                        <a:effectLst/>
                      </a:endParaRPr>
                    </a:p>
                    <a:p>
                      <a:pPr marL="0" marR="0">
                        <a:lnSpc>
                          <a:spcPct val="115000"/>
                        </a:lnSpc>
                        <a:spcBef>
                          <a:spcPts val="0"/>
                        </a:spcBef>
                        <a:spcAft>
                          <a:spcPts val="0"/>
                        </a:spcAft>
                      </a:pPr>
                      <a:r>
                        <a:rPr lang="en-US" sz="1200">
                          <a:effectLst/>
                        </a:rPr>
                        <a:t>Innovation</a:t>
                      </a:r>
                      <a:endParaRPr lang="en-US" sz="1100">
                        <a:effectLst/>
                      </a:endParaRPr>
                    </a:p>
                    <a:p>
                      <a:pPr marL="0" marR="0">
                        <a:lnSpc>
                          <a:spcPct val="115000"/>
                        </a:lnSpc>
                        <a:spcBef>
                          <a:spcPts val="0"/>
                        </a:spcBef>
                        <a:spcAft>
                          <a:spcPts val="0"/>
                        </a:spcAft>
                      </a:pPr>
                      <a:r>
                        <a:rPr lang="en-US" sz="1200">
                          <a:effectLst/>
                        </a:rPr>
                        <a:t>Global</a:t>
                      </a:r>
                      <a:endParaRPr lang="en-US" sz="1100">
                        <a:effectLst/>
                      </a:endParaRPr>
                    </a:p>
                    <a:p>
                      <a:pPr marL="0" marR="0">
                        <a:lnSpc>
                          <a:spcPct val="115000"/>
                        </a:lnSpc>
                        <a:spcBef>
                          <a:spcPts val="0"/>
                        </a:spcBef>
                        <a:spcAft>
                          <a:spcPts val="0"/>
                        </a:spcAft>
                      </a:pPr>
                      <a:r>
                        <a:rPr lang="en-US" sz="1200">
                          <a:effectLst/>
                        </a:rPr>
                        <a:t>Apply Tools Private Sector</a:t>
                      </a:r>
                      <a:endParaRPr lang="en-US" sz="1100">
                        <a:effectLst/>
                      </a:endParaRPr>
                    </a:p>
                    <a:p>
                      <a:pPr marL="0" marR="0">
                        <a:lnSpc>
                          <a:spcPct val="115000"/>
                        </a:lnSpc>
                        <a:spcBef>
                          <a:spcPts val="0"/>
                        </a:spcBef>
                        <a:spcAft>
                          <a:spcPts val="0"/>
                        </a:spcAft>
                      </a:pPr>
                      <a:r>
                        <a:rPr lang="en-US" sz="1200">
                          <a:effectLst/>
                        </a:rPr>
                        <a:t>Sustainability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10640">
                <a:tc>
                  <a:txBody>
                    <a:bodyPr/>
                    <a:lstStyle/>
                    <a:p>
                      <a:pPr marL="0" marR="0">
                        <a:lnSpc>
                          <a:spcPct val="115000"/>
                        </a:lnSpc>
                        <a:spcBef>
                          <a:spcPts val="0"/>
                        </a:spcBef>
                        <a:spcAft>
                          <a:spcPts val="0"/>
                        </a:spcAft>
                      </a:pPr>
                      <a:r>
                        <a:rPr lang="en-US" sz="1200">
                          <a:effectLst/>
                        </a:rPr>
                        <a:t>Less Frequent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a:effectLst/>
                        </a:rPr>
                        <a:t>Social impact</a:t>
                      </a:r>
                      <a:endParaRPr lang="en-US" sz="1100">
                        <a:effectLst/>
                      </a:endParaRPr>
                    </a:p>
                    <a:p>
                      <a:pPr marL="0" marR="0">
                        <a:lnSpc>
                          <a:spcPct val="115000"/>
                        </a:lnSpc>
                        <a:spcBef>
                          <a:spcPts val="0"/>
                        </a:spcBef>
                        <a:spcAft>
                          <a:spcPts val="0"/>
                        </a:spcAft>
                      </a:pPr>
                      <a:r>
                        <a:rPr lang="en-US" sz="1200">
                          <a:effectLst/>
                        </a:rPr>
                        <a:t>Effective</a:t>
                      </a:r>
                      <a:endParaRPr lang="en-US" sz="1100">
                        <a:effectLst/>
                      </a:endParaRPr>
                    </a:p>
                    <a:p>
                      <a:pPr marL="0" marR="0">
                        <a:lnSpc>
                          <a:spcPct val="115000"/>
                        </a:lnSpc>
                        <a:spcBef>
                          <a:spcPts val="0"/>
                        </a:spcBef>
                        <a:spcAft>
                          <a:spcPts val="0"/>
                        </a:spcAft>
                      </a:pPr>
                      <a:r>
                        <a:rPr lang="en-US" sz="1200">
                          <a:effectLst/>
                        </a:rPr>
                        <a:t>Apply Tools Private Sector</a:t>
                      </a:r>
                      <a:endParaRPr lang="en-US" sz="1100">
                        <a:effectLst/>
                      </a:endParaRPr>
                    </a:p>
                    <a:p>
                      <a:pPr marL="0" marR="0">
                        <a:lnSpc>
                          <a:spcPct val="115000"/>
                        </a:lnSpc>
                        <a:spcBef>
                          <a:spcPts val="0"/>
                        </a:spcBef>
                        <a:spcAft>
                          <a:spcPts val="0"/>
                        </a:spcAft>
                      </a:pPr>
                      <a:r>
                        <a:rPr lang="en-US" sz="1200">
                          <a:effectLst/>
                        </a:rPr>
                        <a:t>Multi-sectoral</a:t>
                      </a:r>
                      <a:endParaRPr lang="en-US" sz="1100">
                        <a:effectLst/>
                      </a:endParaRPr>
                    </a:p>
                    <a:p>
                      <a:pPr marL="0" marR="0">
                        <a:lnSpc>
                          <a:spcPct val="115000"/>
                        </a:lnSpc>
                        <a:spcBef>
                          <a:spcPts val="0"/>
                        </a:spcBef>
                        <a:spcAft>
                          <a:spcPts val="0"/>
                        </a:spcAft>
                      </a:pPr>
                      <a:r>
                        <a:rPr lang="en-US" sz="1200">
                          <a:effectLst/>
                        </a:rPr>
                        <a:t>Ethics</a:t>
                      </a:r>
                      <a:endParaRPr lang="en-US" sz="1100">
                        <a:effectLst/>
                      </a:endParaRPr>
                    </a:p>
                    <a:p>
                      <a:pPr marL="0" marR="0">
                        <a:lnSpc>
                          <a:spcPct val="115000"/>
                        </a:lnSpc>
                        <a:spcBef>
                          <a:spcPts val="0"/>
                        </a:spcBef>
                        <a:spcAft>
                          <a:spcPts val="0"/>
                        </a:spcAft>
                      </a:pPr>
                      <a:r>
                        <a:rPr lang="en-US" sz="1200">
                          <a:effectLst/>
                        </a:rPr>
                        <a:t>Diversity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a:effectLst/>
                        </a:rPr>
                        <a:t>Collaborative/Cooperative</a:t>
                      </a:r>
                      <a:endParaRPr lang="en-US" sz="1100">
                        <a:effectLst/>
                      </a:endParaRPr>
                    </a:p>
                    <a:p>
                      <a:pPr marL="0" marR="0">
                        <a:lnSpc>
                          <a:spcPct val="115000"/>
                        </a:lnSpc>
                        <a:spcBef>
                          <a:spcPts val="0"/>
                        </a:spcBef>
                        <a:spcAft>
                          <a:spcPts val="0"/>
                        </a:spcAft>
                      </a:pPr>
                      <a:r>
                        <a:rPr lang="en-US" sz="1200">
                          <a:effectLst/>
                        </a:rPr>
                        <a:t>Policy</a:t>
                      </a:r>
                      <a:endParaRPr lang="en-US" sz="1100">
                        <a:effectLst/>
                      </a:endParaRPr>
                    </a:p>
                    <a:p>
                      <a:pPr marL="0" marR="0">
                        <a:lnSpc>
                          <a:spcPct val="115000"/>
                        </a:lnSpc>
                        <a:spcBef>
                          <a:spcPts val="0"/>
                        </a:spcBef>
                        <a:spcAft>
                          <a:spcPts val="0"/>
                        </a:spcAft>
                      </a:pPr>
                      <a:r>
                        <a:rPr lang="en-US" sz="1200">
                          <a:effectLst/>
                        </a:rPr>
                        <a:t>Social/Financial Returns</a:t>
                      </a:r>
                      <a:endParaRPr lang="en-US" sz="1100">
                        <a:effectLst/>
                      </a:endParaRPr>
                    </a:p>
                    <a:p>
                      <a:pPr marL="0" marR="0">
                        <a:lnSpc>
                          <a:spcPct val="115000"/>
                        </a:lnSpc>
                        <a:spcBef>
                          <a:spcPts val="0"/>
                        </a:spcBef>
                        <a:spcAft>
                          <a:spcPts val="0"/>
                        </a:spcAft>
                      </a:pPr>
                      <a:r>
                        <a:rPr lang="en-US" sz="1200">
                          <a:effectLst/>
                        </a:rPr>
                        <a:t>Ethics</a:t>
                      </a:r>
                      <a:endParaRPr lang="en-US" sz="1100">
                        <a:effectLst/>
                      </a:endParaRPr>
                    </a:p>
                    <a:p>
                      <a:pPr marL="0" marR="0">
                        <a:lnSpc>
                          <a:spcPct val="115000"/>
                        </a:lnSpc>
                        <a:spcBef>
                          <a:spcPts val="0"/>
                        </a:spcBef>
                        <a:spcAft>
                          <a:spcPts val="0"/>
                        </a:spcAft>
                      </a:pPr>
                      <a:r>
                        <a:rPr lang="en-US" sz="1200">
                          <a:effectLst/>
                        </a:rPr>
                        <a:t>Diversity</a:t>
                      </a:r>
                      <a:endParaRPr lang="en-US" sz="1100">
                        <a:effectLst/>
                      </a:endParaRPr>
                    </a:p>
                    <a:p>
                      <a:pPr marL="0" marR="0">
                        <a:lnSpc>
                          <a:spcPct val="115000"/>
                        </a:lnSpc>
                        <a:spcBef>
                          <a:spcPts val="0"/>
                        </a:spcBef>
                        <a:spcAft>
                          <a:spcPts val="0"/>
                        </a:spcAft>
                      </a:pPr>
                      <a:r>
                        <a:rPr lang="en-US" sz="1200">
                          <a:effectLst/>
                        </a:rPr>
                        <a:t>Root Causes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10640">
                <a:tc>
                  <a:txBody>
                    <a:bodyPr/>
                    <a:lstStyle/>
                    <a:p>
                      <a:pPr marL="0" marR="0">
                        <a:lnSpc>
                          <a:spcPct val="115000"/>
                        </a:lnSpc>
                        <a:spcBef>
                          <a:spcPts val="0"/>
                        </a:spcBef>
                        <a:spcAft>
                          <a:spcPts val="0"/>
                        </a:spcAft>
                      </a:pPr>
                      <a:r>
                        <a:rPr lang="en-US" sz="1200">
                          <a:effectLst/>
                        </a:rPr>
                        <a:t>No or Little Mention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a:effectLst/>
                        </a:rPr>
                        <a:t>Root Causes</a:t>
                      </a:r>
                      <a:endParaRPr lang="en-US" sz="1100">
                        <a:effectLst/>
                      </a:endParaRPr>
                    </a:p>
                    <a:p>
                      <a:pPr marL="0" marR="0">
                        <a:lnSpc>
                          <a:spcPct val="115000"/>
                        </a:lnSpc>
                        <a:spcBef>
                          <a:spcPts val="0"/>
                        </a:spcBef>
                        <a:spcAft>
                          <a:spcPts val="0"/>
                        </a:spcAft>
                      </a:pPr>
                      <a:r>
                        <a:rPr lang="en-US" sz="1200">
                          <a:effectLst/>
                        </a:rPr>
                        <a:t>Efficient</a:t>
                      </a:r>
                      <a:endParaRPr lang="en-US" sz="1100">
                        <a:effectLst/>
                      </a:endParaRPr>
                    </a:p>
                    <a:p>
                      <a:pPr marL="0" marR="0">
                        <a:lnSpc>
                          <a:spcPct val="115000"/>
                        </a:lnSpc>
                        <a:spcBef>
                          <a:spcPts val="0"/>
                        </a:spcBef>
                        <a:spcAft>
                          <a:spcPts val="0"/>
                        </a:spcAft>
                      </a:pPr>
                      <a:r>
                        <a:rPr lang="en-US" sz="1200">
                          <a:effectLst/>
                        </a:rPr>
                        <a:t>Empower</a:t>
                      </a:r>
                      <a:endParaRPr lang="en-US" sz="1100">
                        <a:effectLst/>
                      </a:endParaRPr>
                    </a:p>
                    <a:p>
                      <a:pPr marL="0" marR="0">
                        <a:lnSpc>
                          <a:spcPct val="115000"/>
                        </a:lnSpc>
                        <a:spcBef>
                          <a:spcPts val="0"/>
                        </a:spcBef>
                        <a:spcAft>
                          <a:spcPts val="0"/>
                        </a:spcAft>
                      </a:pPr>
                      <a:r>
                        <a:rPr lang="en-US" sz="1200">
                          <a:effectLst/>
                        </a:rPr>
                        <a:t>Democracy</a:t>
                      </a:r>
                      <a:endParaRPr lang="en-US" sz="1100">
                        <a:effectLst/>
                      </a:endParaRPr>
                    </a:p>
                    <a:p>
                      <a:pPr marL="0" marR="0">
                        <a:lnSpc>
                          <a:spcPct val="115000"/>
                        </a:lnSpc>
                        <a:spcBef>
                          <a:spcPts val="0"/>
                        </a:spcBef>
                        <a:spcAft>
                          <a:spcPts val="0"/>
                        </a:spcAft>
                      </a:pPr>
                      <a:r>
                        <a:rPr lang="en-US" sz="1200">
                          <a:effectLst/>
                        </a:rPr>
                        <a:t>Social Capital</a:t>
                      </a:r>
                      <a:endParaRPr lang="en-US" sz="1100">
                        <a:effectLst/>
                      </a:endParaRPr>
                    </a:p>
                    <a:p>
                      <a:pPr marL="0" marR="0">
                        <a:lnSpc>
                          <a:spcPct val="115000"/>
                        </a:lnSpc>
                        <a:spcBef>
                          <a:spcPts val="0"/>
                        </a:spcBef>
                        <a:spcAft>
                          <a:spcPts val="0"/>
                        </a:spcAft>
                      </a:pPr>
                      <a:r>
                        <a:rPr lang="en-US" sz="1200">
                          <a:effectLst/>
                        </a:rPr>
                        <a:t>Social Justice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Empower</a:t>
                      </a:r>
                      <a:endParaRPr lang="en-US" sz="1100" dirty="0">
                        <a:effectLst/>
                      </a:endParaRPr>
                    </a:p>
                    <a:p>
                      <a:pPr marL="0" marR="0">
                        <a:lnSpc>
                          <a:spcPct val="115000"/>
                        </a:lnSpc>
                        <a:spcBef>
                          <a:spcPts val="0"/>
                        </a:spcBef>
                        <a:spcAft>
                          <a:spcPts val="0"/>
                        </a:spcAft>
                      </a:pPr>
                      <a:r>
                        <a:rPr lang="en-US" sz="1200" dirty="0">
                          <a:effectLst/>
                        </a:rPr>
                        <a:t>Social Justice</a:t>
                      </a:r>
                      <a:endParaRPr lang="en-US" sz="1100" dirty="0">
                        <a:effectLst/>
                      </a:endParaRPr>
                    </a:p>
                    <a:p>
                      <a:pPr marL="0" marR="0">
                        <a:lnSpc>
                          <a:spcPct val="115000"/>
                        </a:lnSpc>
                        <a:spcBef>
                          <a:spcPts val="0"/>
                        </a:spcBef>
                        <a:spcAft>
                          <a:spcPts val="0"/>
                        </a:spcAft>
                      </a:pPr>
                      <a:r>
                        <a:rPr lang="en-US" sz="1200" dirty="0">
                          <a:effectLst/>
                        </a:rPr>
                        <a:t>Democracy</a:t>
                      </a:r>
                      <a:endParaRPr lang="en-US" sz="1100" dirty="0">
                        <a:effectLst/>
                      </a:endParaRPr>
                    </a:p>
                    <a:p>
                      <a:pPr marL="0" marR="0">
                        <a:lnSpc>
                          <a:spcPct val="115000"/>
                        </a:lnSpc>
                        <a:spcBef>
                          <a:spcPts val="0"/>
                        </a:spcBef>
                        <a:spcAft>
                          <a:spcPts val="0"/>
                        </a:spcAft>
                      </a:pPr>
                      <a:r>
                        <a:rPr lang="en-US" sz="1200" dirty="0">
                          <a:effectLst/>
                        </a:rPr>
                        <a:t>Efficient</a:t>
                      </a:r>
                      <a:endParaRPr lang="en-US" sz="1100" dirty="0">
                        <a:effectLst/>
                      </a:endParaRPr>
                    </a:p>
                    <a:p>
                      <a:pPr marL="0" marR="0">
                        <a:lnSpc>
                          <a:spcPct val="115000"/>
                        </a:lnSpc>
                        <a:spcBef>
                          <a:spcPts val="0"/>
                        </a:spcBef>
                        <a:spcAft>
                          <a:spcPts val="0"/>
                        </a:spcAft>
                      </a:pPr>
                      <a:r>
                        <a:rPr lang="en-US" sz="1200" dirty="0">
                          <a:effectLst/>
                        </a:rPr>
                        <a:t>Social Capital</a:t>
                      </a:r>
                      <a:endParaRPr lang="en-US" sz="1100" dirty="0">
                        <a:effectLst/>
                      </a:endParaRPr>
                    </a:p>
                    <a:p>
                      <a:pPr marL="0" marR="0">
                        <a:lnSpc>
                          <a:spcPct val="115000"/>
                        </a:lnSpc>
                        <a:spcBef>
                          <a:spcPts val="0"/>
                        </a:spcBef>
                        <a:spcAft>
                          <a:spcPts val="0"/>
                        </a:spcAft>
                      </a:pPr>
                      <a:r>
                        <a:rPr lang="en-US" sz="1200" dirty="0">
                          <a:effectLst/>
                        </a:rPr>
                        <a:t>Empower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090424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Summary of U.S. and International</a:t>
            </a:r>
            <a:endParaRPr lang="en-US" dirty="0"/>
          </a:p>
        </p:txBody>
      </p:sp>
      <p:sp>
        <p:nvSpPr>
          <p:cNvPr id="6" name="Content Placeholder 5"/>
          <p:cNvSpPr>
            <a:spLocks noGrp="1"/>
          </p:cNvSpPr>
          <p:nvPr>
            <p:ph idx="1"/>
          </p:nvPr>
        </p:nvSpPr>
        <p:spPr/>
        <p:txBody>
          <a:bodyPr/>
          <a:lstStyle/>
          <a:p>
            <a:r>
              <a:rPr lang="en-US" dirty="0" smtClean="0"/>
              <a:t>Prominent emphasis on innovation and change, sustainability, and global issues</a:t>
            </a:r>
          </a:p>
          <a:p>
            <a:r>
              <a:rPr lang="en-US" dirty="0" smtClean="0"/>
              <a:t>Programs outside U.S. emphasized social/financial returns, policy, and collaborative/cooperative</a:t>
            </a:r>
          </a:p>
          <a:p>
            <a:r>
              <a:rPr lang="en-US" dirty="0" smtClean="0"/>
              <a:t>U.S. programs emphasized effectiveness, social impact, and applying tools of the private sector</a:t>
            </a:r>
          </a:p>
          <a:p>
            <a:r>
              <a:rPr lang="en-US" dirty="0" smtClean="0"/>
              <a:t>Both programs put some, but less emphasis on diversity and ethics</a:t>
            </a:r>
          </a:p>
          <a:p>
            <a:r>
              <a:rPr lang="en-US" dirty="0" smtClean="0"/>
              <a:t>Little or no mention in U.S. or International programs of areas such as empower, democracy, social capital, and social justice.</a:t>
            </a:r>
            <a:endParaRPr lang="en-US" dirty="0"/>
          </a:p>
        </p:txBody>
      </p:sp>
      <p:sp>
        <p:nvSpPr>
          <p:cNvPr id="3" name="Footer Placeholder 2"/>
          <p:cNvSpPr>
            <a:spLocks noGrp="1"/>
          </p:cNvSpPr>
          <p:nvPr>
            <p:ph type="ftr" sz="quarter" idx="11"/>
          </p:nvPr>
        </p:nvSpPr>
        <p:spPr/>
        <p:txBody>
          <a:bodyPr/>
          <a:lstStyle/>
          <a:p>
            <a:r>
              <a:rPr lang="en-US" smtClean="0"/>
              <a:t>A Critical Analysis of Social Entrepreneurship Educaiton</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18</a:t>
            </a:fld>
            <a:endParaRPr lang="en-US" dirty="0"/>
          </a:p>
        </p:txBody>
      </p:sp>
    </p:spTree>
    <p:extLst>
      <p:ext uri="{BB962C8B-B14F-4D97-AF65-F5344CB8AC3E}">
        <p14:creationId xmlns:p14="http://schemas.microsoft.com/office/powerpoint/2010/main" val="2818419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Social entrepreneurship and enterprise programs, located primarily within schools of business and economics departments, provide students with the tools needed to develop their own social enterprises.</a:t>
            </a:r>
          </a:p>
          <a:p>
            <a:r>
              <a:rPr lang="en-US" dirty="0" smtClean="0"/>
              <a:t>Schools also have developed centers to support social enterprises in the communities, such as a Center for Social Innovation or a Social Innovation Center.</a:t>
            </a:r>
          </a:p>
          <a:p>
            <a:r>
              <a:rPr lang="en-US" dirty="0" smtClean="0"/>
              <a:t>Funds are used to reward students developing the ‘best’ social enterprise models.</a:t>
            </a:r>
            <a:endParaRPr lang="en-US" dirty="0"/>
          </a:p>
        </p:txBody>
      </p:sp>
      <p:sp>
        <p:nvSpPr>
          <p:cNvPr id="4" name="Footer Placeholder 3"/>
          <p:cNvSpPr>
            <a:spLocks noGrp="1"/>
          </p:cNvSpPr>
          <p:nvPr>
            <p:ph type="ftr" sz="quarter" idx="11"/>
          </p:nvPr>
        </p:nvSpPr>
        <p:spPr/>
        <p:txBody>
          <a:bodyPr/>
          <a:lstStyle/>
          <a:p>
            <a:r>
              <a:rPr lang="en-US" smtClean="0"/>
              <a:t>A Critical Analysis of Social Enterprise Education </a:t>
            </a:r>
          </a:p>
          <a:p>
            <a:r>
              <a:rPr lang="en-US" smtClean="0"/>
              <a:t>in the U.S. and Abroad</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3542679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Questions</a:t>
            </a:r>
            <a:endParaRPr lang="en-US" dirty="0"/>
          </a:p>
        </p:txBody>
      </p:sp>
      <p:sp>
        <p:nvSpPr>
          <p:cNvPr id="3" name="Content Placeholder 2"/>
          <p:cNvSpPr>
            <a:spLocks noGrp="1"/>
          </p:cNvSpPr>
          <p:nvPr>
            <p:ph idx="1"/>
          </p:nvPr>
        </p:nvSpPr>
        <p:spPr/>
        <p:txBody>
          <a:bodyPr/>
          <a:lstStyle/>
          <a:p>
            <a:pPr marL="0" indent="0">
              <a:buNone/>
            </a:pPr>
            <a:r>
              <a:rPr lang="en-US" dirty="0" smtClean="0"/>
              <a:t>Critically examine the implications of the growth of social entrepreneurship and social enterprise curriculum for nonprofit management education. </a:t>
            </a:r>
            <a:endParaRPr lang="en-US" sz="2000" dirty="0" smtClean="0"/>
          </a:p>
          <a:p>
            <a:pPr marL="0" indent="0">
              <a:buNone/>
            </a:pPr>
            <a:r>
              <a:rPr lang="en-US" dirty="0" smtClean="0"/>
              <a:t>Questions:</a:t>
            </a:r>
          </a:p>
          <a:p>
            <a:pPr lvl="1"/>
            <a:r>
              <a:rPr lang="en-US" dirty="0"/>
              <a:t>What are the curricular models currently being used to educate future social </a:t>
            </a:r>
            <a:r>
              <a:rPr lang="en-US" dirty="0" smtClean="0"/>
              <a:t>entrepreneurs in and outside of the United States? </a:t>
            </a:r>
            <a:endParaRPr lang="en-US" dirty="0" smtClean="0"/>
          </a:p>
          <a:p>
            <a:pPr lvl="1"/>
            <a:r>
              <a:rPr lang="en-US" dirty="0"/>
              <a:t>How does the U.S. compare to other countries? </a:t>
            </a:r>
          </a:p>
          <a:p>
            <a:pPr lvl="1"/>
            <a:r>
              <a:rPr lang="en-US" dirty="0"/>
              <a:t>To what degree do social enterprise programs currently reflect what the literature deems are important aspects of social enterprise values and outcomes? What curriculum should exist to enhance these values and outcomes? </a:t>
            </a:r>
            <a:endParaRPr lang="en-US" dirty="0"/>
          </a:p>
        </p:txBody>
      </p:sp>
      <p:sp>
        <p:nvSpPr>
          <p:cNvPr id="4" name="Footer Placeholder 3"/>
          <p:cNvSpPr>
            <a:spLocks noGrp="1"/>
          </p:cNvSpPr>
          <p:nvPr>
            <p:ph type="ftr" sz="quarter" idx="11"/>
          </p:nvPr>
        </p:nvSpPr>
        <p:spPr/>
        <p:txBody>
          <a:bodyPr/>
          <a:lstStyle/>
          <a:p>
            <a:r>
              <a:rPr lang="en-US" smtClean="0"/>
              <a:t>A Critical Analysis of Social Entrepreneurship Educaiton</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2378334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Insufficient attention has been paid to areas such as social justice or democracy, nor do the programs (both U.S. and international) seem to examine the important role of community participation in the development of social enterprises.</a:t>
            </a:r>
          </a:p>
          <a:p>
            <a:r>
              <a:rPr lang="en-US" dirty="0" smtClean="0"/>
              <a:t>Different from enterprises in the private sector, organizations within the third sector must be responsive to the citizens they serve.</a:t>
            </a:r>
          </a:p>
          <a:p>
            <a:r>
              <a:rPr lang="en-US" dirty="0" smtClean="0"/>
              <a:t>Students should be rewarded not for the development of the “best’ model, but rather for successfully engaging with community members in the development and implementation of programs that best meet community identified needs.</a:t>
            </a:r>
            <a:endParaRPr lang="en-US" dirty="0"/>
          </a:p>
        </p:txBody>
      </p:sp>
      <p:sp>
        <p:nvSpPr>
          <p:cNvPr id="4" name="Footer Placeholder 3"/>
          <p:cNvSpPr>
            <a:spLocks noGrp="1"/>
          </p:cNvSpPr>
          <p:nvPr>
            <p:ph type="ftr" sz="quarter" idx="11"/>
          </p:nvPr>
        </p:nvSpPr>
        <p:spPr/>
        <p:txBody>
          <a:bodyPr/>
          <a:lstStyle/>
          <a:p>
            <a:r>
              <a:rPr lang="en-US" smtClean="0"/>
              <a:t>A Critical Analysis of Social Enterprise Education </a:t>
            </a:r>
          </a:p>
          <a:p>
            <a:r>
              <a:rPr lang="en-US" smtClean="0"/>
              <a:t>in the U.S. and Abroad</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3977171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dirty="0"/>
              <a:t>A</a:t>
            </a:r>
            <a:r>
              <a:rPr lang="en-US" dirty="0" smtClean="0"/>
              <a:t> review of literature on nonprofit management education and social enterprise practices and impact </a:t>
            </a:r>
          </a:p>
          <a:p>
            <a:r>
              <a:rPr lang="en-US" dirty="0" smtClean="0"/>
              <a:t>An analysis of program websites, concentration requirements, and course syllabi of nonprofit management and social enterprise-related courses.</a:t>
            </a:r>
          </a:p>
          <a:p>
            <a:pPr lvl="1"/>
            <a:r>
              <a:rPr lang="en-US" dirty="0" smtClean="0"/>
              <a:t>Text from websites for 17 U.S. social enterprise </a:t>
            </a:r>
            <a:r>
              <a:rPr lang="en-US" dirty="0" smtClean="0"/>
              <a:t>programs and 40 international social entrepreneurship programs. </a:t>
            </a:r>
            <a:endParaRPr lang="en-US" dirty="0" smtClean="0"/>
          </a:p>
          <a:p>
            <a:pPr lvl="1"/>
            <a:r>
              <a:rPr lang="en-US" dirty="0" smtClean="0"/>
              <a:t>Concentration/Master requirements for 17 U.S. social entrepreneurship </a:t>
            </a:r>
            <a:r>
              <a:rPr lang="en-US" dirty="0" smtClean="0"/>
              <a:t>programs and 40 international social entrepreneurship programs.</a:t>
            </a:r>
            <a:endParaRPr lang="en-US" dirty="0" smtClean="0"/>
          </a:p>
          <a:p>
            <a:pPr lvl="1"/>
            <a:r>
              <a:rPr lang="en-US" dirty="0"/>
              <a:t>Course descriptions and syllabi were analyzed using Atlas/</a:t>
            </a:r>
            <a:r>
              <a:rPr lang="en-US" dirty="0" err="1"/>
              <a:t>ti</a:t>
            </a:r>
            <a:r>
              <a:rPr lang="en-US" dirty="0"/>
              <a:t>, a qualitative software tool.  </a:t>
            </a:r>
            <a:endParaRPr lang="en-US" dirty="0"/>
          </a:p>
        </p:txBody>
      </p:sp>
      <p:sp>
        <p:nvSpPr>
          <p:cNvPr id="4" name="Footer Placeholder 3"/>
          <p:cNvSpPr>
            <a:spLocks noGrp="1"/>
          </p:cNvSpPr>
          <p:nvPr>
            <p:ph type="ftr" sz="quarter" idx="11"/>
          </p:nvPr>
        </p:nvSpPr>
        <p:spPr/>
        <p:txBody>
          <a:bodyPr/>
          <a:lstStyle/>
          <a:p>
            <a:r>
              <a:rPr lang="en-US" smtClean="0"/>
              <a:t>A Critical Analysis of Social Entrepreneurship Educaiton</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773458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Important</a:t>
            </a:r>
            <a:endParaRPr lang="en-US" dirty="0"/>
          </a:p>
        </p:txBody>
      </p:sp>
      <p:sp>
        <p:nvSpPr>
          <p:cNvPr id="3" name="Content Placeholder 2"/>
          <p:cNvSpPr>
            <a:spLocks noGrp="1"/>
          </p:cNvSpPr>
          <p:nvPr>
            <p:ph idx="1"/>
          </p:nvPr>
        </p:nvSpPr>
        <p:spPr/>
        <p:txBody>
          <a:bodyPr/>
          <a:lstStyle/>
          <a:p>
            <a:r>
              <a:rPr lang="en-US" dirty="0"/>
              <a:t>A</a:t>
            </a:r>
            <a:r>
              <a:rPr lang="en-US" dirty="0" smtClean="0"/>
              <a:t>lthough it is growing in popularity, much of the attractiveness of social entrepreneurship is based on anecdotal evidence rather than systematic research. </a:t>
            </a:r>
          </a:p>
          <a:p>
            <a:r>
              <a:rPr lang="en-US" dirty="0"/>
              <a:t>A</a:t>
            </a:r>
            <a:r>
              <a:rPr lang="en-US" dirty="0" smtClean="0"/>
              <a:t>s the millennial generation is now the primary ‘consumer’ of higher education, there will be increased demand for social entrepreneurship programming.</a:t>
            </a:r>
          </a:p>
          <a:p>
            <a:r>
              <a:rPr lang="en-US" dirty="0"/>
              <a:t>W</a:t>
            </a:r>
            <a:r>
              <a:rPr lang="en-US" dirty="0" smtClean="0"/>
              <a:t>hat we teach in professional degree programs will undoubtedly influence the world of practice, it is imperative that we critically examine the values inherent in this approach and its potential impact on third sector values of pluralism and democracy.</a:t>
            </a:r>
            <a:endParaRPr lang="en-US" dirty="0"/>
          </a:p>
        </p:txBody>
      </p:sp>
      <p:sp>
        <p:nvSpPr>
          <p:cNvPr id="4" name="Footer Placeholder 3"/>
          <p:cNvSpPr>
            <a:spLocks noGrp="1"/>
          </p:cNvSpPr>
          <p:nvPr>
            <p:ph type="ftr" sz="quarter" idx="11"/>
          </p:nvPr>
        </p:nvSpPr>
        <p:spPr/>
        <p:txBody>
          <a:bodyPr/>
          <a:lstStyle/>
          <a:p>
            <a:r>
              <a:rPr lang="en-US" smtClean="0"/>
              <a:t>A Critical Analysis of Social Entrepreneurship Educaiton</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105863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of Social Enterprise &amp; SE Education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 as an idea, discourse, and practice has gained prominence in the past decade or more. </a:t>
            </a:r>
          </a:p>
          <a:p>
            <a:pPr lvl="1"/>
            <a:r>
              <a:rPr lang="en-US" dirty="0" smtClean="0"/>
              <a:t>SE has been linked to government downsizing and governance efforts in the US, UK and elsewhere. </a:t>
            </a:r>
          </a:p>
          <a:p>
            <a:r>
              <a:rPr lang="en-US" dirty="0"/>
              <a:t>G</a:t>
            </a:r>
            <a:r>
              <a:rPr lang="en-US" dirty="0" smtClean="0"/>
              <a:t>rowing body of ‘how-to’ books, events, academic journals, and educational programs focused on social entrepreneurship and social enterprise practices. </a:t>
            </a:r>
          </a:p>
          <a:p>
            <a:pPr lvl="1"/>
            <a:r>
              <a:rPr lang="en-US" dirty="0" smtClean="0"/>
              <a:t>In the US, almost two dozen social entrepreneurship programs, more than half in business schools.</a:t>
            </a:r>
          </a:p>
          <a:p>
            <a:pPr lvl="1"/>
            <a:r>
              <a:rPr lang="en-US" dirty="0"/>
              <a:t>A</a:t>
            </a:r>
            <a:r>
              <a:rPr lang="en-US" dirty="0" smtClean="0"/>
              <a:t>ccompanying decline in the nonprofit courses offered by these </a:t>
            </a:r>
            <a:r>
              <a:rPr lang="en-US" dirty="0" smtClean="0"/>
              <a:t>programs</a:t>
            </a:r>
          </a:p>
          <a:p>
            <a:pPr lvl="1"/>
            <a:r>
              <a:rPr lang="en-US" dirty="0"/>
              <a:t>Nonetheless, social enterprise has grown in rhetoric and practice and social entrepreneurship and enterprise have become the current fashion in nonprofit management education programs</a:t>
            </a:r>
            <a:endParaRPr lang="en-US" dirty="0"/>
          </a:p>
        </p:txBody>
      </p:sp>
      <p:sp>
        <p:nvSpPr>
          <p:cNvPr id="4" name="Footer Placeholder 3"/>
          <p:cNvSpPr>
            <a:spLocks noGrp="1"/>
          </p:cNvSpPr>
          <p:nvPr>
            <p:ph type="ftr" sz="quarter" idx="11"/>
          </p:nvPr>
        </p:nvSpPr>
        <p:spPr/>
        <p:txBody>
          <a:bodyPr/>
          <a:lstStyle/>
          <a:p>
            <a:r>
              <a:rPr lang="en-US" smtClean="0"/>
              <a:t>A Critical Analysis of Social Entrepreneurship Educaiton</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52588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of SE Education:  1996 - Present</a:t>
            </a:r>
            <a:endParaRPr lang="en-US" dirty="0"/>
          </a:p>
        </p:txBody>
      </p:sp>
      <p:graphicFrame>
        <p:nvGraphicFramePr>
          <p:cNvPr id="17" name="Content Placeholder 16"/>
          <p:cNvGraphicFramePr>
            <a:graphicFrameLocks noGrp="1"/>
          </p:cNvGraphicFramePr>
          <p:nvPr>
            <p:ph idx="1"/>
            <p:extLst>
              <p:ext uri="{D42A27DB-BD31-4B8C-83A1-F6EECF244321}">
                <p14:modId xmlns:p14="http://schemas.microsoft.com/office/powerpoint/2010/main" val="177347433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r>
              <a:rPr lang="en-US" smtClean="0"/>
              <a:t>A Critical Analysis of Social Entrepreneurship Educaiton</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2162172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Competing Discourses in Social Enterprise</a:t>
            </a:r>
            <a:endParaRPr lang="en-US" dirty="0"/>
          </a:p>
        </p:txBody>
      </p:sp>
      <p:sp>
        <p:nvSpPr>
          <p:cNvPr id="3" name="Content Placeholder 2"/>
          <p:cNvSpPr>
            <a:spLocks noGrp="1"/>
          </p:cNvSpPr>
          <p:nvPr>
            <p:ph idx="1"/>
          </p:nvPr>
        </p:nvSpPr>
        <p:spPr/>
        <p:txBody>
          <a:bodyPr/>
          <a:lstStyle/>
          <a:p>
            <a:r>
              <a:rPr lang="en-US" dirty="0" smtClean="0">
                <a:solidFill>
                  <a:srgbClr val="000000"/>
                </a:solidFill>
              </a:rPr>
              <a:t>Competing discourses within social entrepreneurship between those who practice it and those who set policy and fund it.</a:t>
            </a:r>
          </a:p>
          <a:p>
            <a:pPr lvl="1"/>
            <a:r>
              <a:rPr lang="en-US" b="1" dirty="0" smtClean="0">
                <a:solidFill>
                  <a:srgbClr val="000000"/>
                </a:solidFill>
              </a:rPr>
              <a:t>Practitioners</a:t>
            </a:r>
            <a:r>
              <a:rPr lang="en-US" dirty="0" smtClean="0">
                <a:solidFill>
                  <a:srgbClr val="000000"/>
                </a:solidFill>
              </a:rPr>
              <a:t>: preoccupation with local issues, collective action, geographical community and local power struggles</a:t>
            </a:r>
          </a:p>
          <a:p>
            <a:pPr lvl="1"/>
            <a:r>
              <a:rPr lang="en-US" b="1" dirty="0" smtClean="0">
                <a:solidFill>
                  <a:srgbClr val="000000"/>
                </a:solidFill>
              </a:rPr>
              <a:t>Policy makers/funders</a:t>
            </a:r>
            <a:r>
              <a:rPr lang="en-US" dirty="0" smtClean="0">
                <a:solidFill>
                  <a:srgbClr val="000000"/>
                </a:solidFill>
              </a:rPr>
              <a:t>: to promote efficiency, business discipline and financial independence.</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A Critical Analysis of Social Entrepreneurship Educaiton</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61755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Social Enterprise</a:t>
            </a:r>
            <a:endParaRPr lang="en-US" dirty="0"/>
          </a:p>
        </p:txBody>
      </p:sp>
      <p:sp>
        <p:nvSpPr>
          <p:cNvPr id="3" name="Content Placeholder 2"/>
          <p:cNvSpPr>
            <a:spLocks noGrp="1"/>
          </p:cNvSpPr>
          <p:nvPr>
            <p:ph idx="1"/>
          </p:nvPr>
        </p:nvSpPr>
        <p:spPr/>
        <p:txBody>
          <a:bodyPr>
            <a:normAutofit/>
          </a:bodyPr>
          <a:lstStyle/>
          <a:p>
            <a:r>
              <a:rPr lang="en-US" dirty="0" smtClean="0">
                <a:solidFill>
                  <a:srgbClr val="000000"/>
                </a:solidFill>
              </a:rPr>
              <a:t>We know little about the actual impact or efficacy beyond such claims (Peattie &amp; Morley, 2008; </a:t>
            </a:r>
            <a:r>
              <a:rPr lang="en-US" dirty="0" err="1" smtClean="0">
                <a:solidFill>
                  <a:srgbClr val="000000"/>
                </a:solidFill>
              </a:rPr>
              <a:t>Bertotti</a:t>
            </a:r>
            <a:r>
              <a:rPr lang="en-US" dirty="0" smtClean="0">
                <a:solidFill>
                  <a:srgbClr val="000000"/>
                </a:solidFill>
              </a:rPr>
              <a:t> et al., 2012). </a:t>
            </a:r>
          </a:p>
          <a:p>
            <a:pPr lvl="1"/>
            <a:r>
              <a:rPr lang="en-US" dirty="0" smtClean="0">
                <a:solidFill>
                  <a:srgbClr val="000000"/>
                </a:solidFill>
              </a:rPr>
              <a:t>Provide goods &amp; services</a:t>
            </a:r>
          </a:p>
          <a:p>
            <a:pPr lvl="1"/>
            <a:r>
              <a:rPr lang="en-US" dirty="0" smtClean="0">
                <a:solidFill>
                  <a:srgbClr val="000000"/>
                </a:solidFill>
              </a:rPr>
              <a:t>Develop skills</a:t>
            </a:r>
          </a:p>
          <a:p>
            <a:pPr lvl="1"/>
            <a:r>
              <a:rPr lang="en-US" dirty="0" smtClean="0">
                <a:solidFill>
                  <a:srgbClr val="000000"/>
                </a:solidFill>
              </a:rPr>
              <a:t>Create employment &amp; experience</a:t>
            </a:r>
          </a:p>
          <a:p>
            <a:pPr lvl="1"/>
            <a:r>
              <a:rPr lang="en-US" dirty="0" smtClean="0">
                <a:solidFill>
                  <a:srgbClr val="000000"/>
                </a:solidFill>
              </a:rPr>
              <a:t>Using environmentally friendly practices </a:t>
            </a:r>
          </a:p>
          <a:p>
            <a:pPr lvl="1"/>
            <a:r>
              <a:rPr lang="en-US" dirty="0" smtClean="0">
                <a:solidFill>
                  <a:srgbClr val="000000"/>
                </a:solidFill>
              </a:rPr>
              <a:t>Develop new markets</a:t>
            </a:r>
          </a:p>
        </p:txBody>
      </p:sp>
      <p:sp>
        <p:nvSpPr>
          <p:cNvPr id="4" name="Footer Placeholder 3"/>
          <p:cNvSpPr>
            <a:spLocks noGrp="1"/>
          </p:cNvSpPr>
          <p:nvPr>
            <p:ph type="ftr" sz="quarter" idx="11"/>
          </p:nvPr>
        </p:nvSpPr>
        <p:spPr/>
        <p:txBody>
          <a:bodyPr/>
          <a:lstStyle/>
          <a:p>
            <a:r>
              <a:rPr lang="en-US" smtClean="0"/>
              <a:t>A Critical Analysis of Social Entrepreneurship Educaiton</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455747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Social Enterprise</a:t>
            </a:r>
            <a:endParaRPr lang="en-US" dirty="0"/>
          </a:p>
        </p:txBody>
      </p:sp>
      <p:sp>
        <p:nvSpPr>
          <p:cNvPr id="3" name="Content Placeholder 2"/>
          <p:cNvSpPr>
            <a:spLocks noGrp="1"/>
          </p:cNvSpPr>
          <p:nvPr>
            <p:ph idx="1"/>
          </p:nvPr>
        </p:nvSpPr>
        <p:spPr/>
        <p:txBody>
          <a:bodyPr>
            <a:normAutofit/>
          </a:bodyPr>
          <a:lstStyle/>
          <a:p>
            <a:r>
              <a:rPr lang="en-US" dirty="0" smtClean="0">
                <a:solidFill>
                  <a:srgbClr val="000000"/>
                </a:solidFill>
              </a:rPr>
              <a:t>Building social capital, infrastructure, and engagement.</a:t>
            </a:r>
          </a:p>
          <a:p>
            <a:r>
              <a:rPr lang="en-US" dirty="0">
                <a:solidFill>
                  <a:srgbClr val="000000"/>
                </a:solidFill>
              </a:rPr>
              <a:t>I</a:t>
            </a:r>
            <a:r>
              <a:rPr lang="en-US" dirty="0" smtClean="0">
                <a:solidFill>
                  <a:srgbClr val="000000"/>
                </a:solidFill>
              </a:rPr>
              <a:t>ncrease voluntary work, enhance the diffusion of knowledge and social norms within the community, diffuse trust and cooperation, and increase relationships and social cohesion </a:t>
            </a:r>
            <a:r>
              <a:rPr lang="en-US" dirty="0"/>
              <a:t>(</a:t>
            </a:r>
            <a:r>
              <a:rPr lang="en-US" dirty="0" err="1"/>
              <a:t>Borzaga</a:t>
            </a:r>
            <a:r>
              <a:rPr lang="en-US" dirty="0"/>
              <a:t>, </a:t>
            </a:r>
            <a:r>
              <a:rPr lang="en-US" dirty="0" err="1"/>
              <a:t>Depedri</a:t>
            </a:r>
            <a:r>
              <a:rPr lang="en-US" dirty="0"/>
              <a:t>, </a:t>
            </a:r>
            <a:r>
              <a:rPr lang="en-US" dirty="0" err="1"/>
              <a:t>Tortia</a:t>
            </a:r>
            <a:r>
              <a:rPr lang="en-US" dirty="0"/>
              <a:t>, 2010, p. 46). </a:t>
            </a:r>
            <a:endParaRPr lang="en-US" dirty="0" smtClean="0"/>
          </a:p>
          <a:p>
            <a:r>
              <a:rPr lang="en-US" dirty="0">
                <a:solidFill>
                  <a:srgbClr val="000000"/>
                </a:solidFill>
              </a:rPr>
              <a:t>H</a:t>
            </a:r>
            <a:r>
              <a:rPr lang="en-US" dirty="0" smtClean="0">
                <a:solidFill>
                  <a:srgbClr val="000000"/>
                </a:solidFill>
              </a:rPr>
              <a:t>elp to build participation, social interaction, political engagement and bonding social capital and sometimes help individuals escape exclusion altogether (</a:t>
            </a:r>
            <a:r>
              <a:rPr lang="en-US" dirty="0" err="1" smtClean="0">
                <a:solidFill>
                  <a:srgbClr val="000000"/>
                </a:solidFill>
              </a:rPr>
              <a:t>Teasdalel</a:t>
            </a:r>
            <a:r>
              <a:rPr lang="en-US" dirty="0" smtClean="0">
                <a:solidFill>
                  <a:srgbClr val="000000"/>
                </a:solidFill>
              </a:rPr>
              <a:t>, 2010).</a:t>
            </a:r>
          </a:p>
          <a:p>
            <a:r>
              <a:rPr lang="en-US" dirty="0" smtClean="0">
                <a:solidFill>
                  <a:srgbClr val="000000"/>
                </a:solidFill>
              </a:rPr>
              <a:t> Builds ‘bonding’ and ‘bridging’ social capital whilst also addressing ‘downside’ social capital (</a:t>
            </a:r>
            <a:r>
              <a:rPr lang="en-US" dirty="0" err="1" smtClean="0">
                <a:solidFill>
                  <a:srgbClr val="000000"/>
                </a:solidFill>
              </a:rPr>
              <a:t>Bertotti</a:t>
            </a:r>
            <a:r>
              <a:rPr lang="en-US" dirty="0" smtClean="0">
                <a:solidFill>
                  <a:srgbClr val="000000"/>
                </a:solidFill>
              </a:rPr>
              <a:t> et al., 2010) .</a:t>
            </a:r>
          </a:p>
        </p:txBody>
      </p:sp>
      <p:sp>
        <p:nvSpPr>
          <p:cNvPr id="4" name="Footer Placeholder 3"/>
          <p:cNvSpPr>
            <a:spLocks noGrp="1"/>
          </p:cNvSpPr>
          <p:nvPr>
            <p:ph type="ftr" sz="quarter" idx="11"/>
          </p:nvPr>
        </p:nvSpPr>
        <p:spPr/>
        <p:txBody>
          <a:bodyPr/>
          <a:lstStyle/>
          <a:p>
            <a:r>
              <a:rPr lang="en-US" smtClean="0"/>
              <a:t>A Critical Analysis of Social Entrepreneurship Educaiton</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764423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2499</TotalTime>
  <Words>3426</Words>
  <Application>Microsoft Office PowerPoint</Application>
  <PresentationFormat>Widescreen</PresentationFormat>
  <Paragraphs>207</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A Critical Analysis of Social Enterprise Education in the U.S. and Abroad</vt:lpstr>
      <vt:lpstr>Purpose &amp; Questions</vt:lpstr>
      <vt:lpstr>Methodology</vt:lpstr>
      <vt:lpstr>Why Important</vt:lpstr>
      <vt:lpstr>Growth of Social Enterprise &amp; SE Education</vt:lpstr>
      <vt:lpstr>Growth of SE Education:  1996 - Present</vt:lpstr>
      <vt:lpstr>Competing Discourses in Social Enterprise</vt:lpstr>
      <vt:lpstr>Impact of Social Enterprise</vt:lpstr>
      <vt:lpstr>Impact of Social Enterprise</vt:lpstr>
      <vt:lpstr>Challenges of Social Enterprise</vt:lpstr>
      <vt:lpstr>Findings</vt:lpstr>
      <vt:lpstr> Figure 1: U.S. Social Entrepreneurship Program Descriptions: Key Terms </vt:lpstr>
      <vt:lpstr>PowerPoint Presentation</vt:lpstr>
      <vt:lpstr>Figure 3:  Required and Elective Courses in Social Entrepreneurship Programs</vt:lpstr>
      <vt:lpstr>Figure 4:  Degrees in Social Entrepreneurship</vt:lpstr>
      <vt:lpstr>Figure 5: Location of Program within the Academy</vt:lpstr>
      <vt:lpstr>Table 1: Key Themes in Program Descriptions, Outside and in the U.S.</vt:lpstr>
      <vt:lpstr>Summary of U.S. and International</vt:lpstr>
      <vt:lpstr>Conclusions</vt:lpstr>
      <vt:lpstr>Conclusions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Critical Analysis of Social Enterprise Education</dc:title>
  <dc:creator>A Eikenberry</dc:creator>
  <cp:lastModifiedBy>Reviewer</cp:lastModifiedBy>
  <cp:revision>38</cp:revision>
  <cp:lastPrinted>2015-03-05T17:41:55Z</cp:lastPrinted>
  <dcterms:created xsi:type="dcterms:W3CDTF">2014-11-16T20:49:11Z</dcterms:created>
  <dcterms:modified xsi:type="dcterms:W3CDTF">2015-11-19T21:30:44Z</dcterms:modified>
</cp:coreProperties>
</file>