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05" autoAdjust="0"/>
  </p:normalViewPr>
  <p:slideViewPr>
    <p:cSldViewPr>
      <p:cViewPr>
        <p:scale>
          <a:sx n="50" d="100"/>
          <a:sy n="50" d="100"/>
        </p:scale>
        <p:origin x="-16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EAC99-7DE0-442D-854A-4ECF4BF186D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82F88-6FDB-46D1-8ECC-E957241BA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7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82F88-6FDB-46D1-8ECC-E957241BA8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1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4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9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6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5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4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2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9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2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9FF40-0070-4E5E-8BD0-031B38E77EEB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1E864-B01D-440A-AAD5-0F27D0DF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3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7620000" cy="2895599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A Neocolonial Wolf in Social Clothing</a:t>
            </a:r>
            <a:r>
              <a:rPr lang="en-US" sz="3600" dirty="0" smtClean="0">
                <a:solidFill>
                  <a:schemeClr val="tx1"/>
                </a:solidFill>
              </a:rPr>
              <a:t>: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What </a:t>
            </a:r>
            <a:r>
              <a:rPr lang="en-US" sz="3600" dirty="0">
                <a:solidFill>
                  <a:schemeClr val="tx1"/>
                </a:solidFill>
              </a:rPr>
              <a:t>the Social Enterprise Movement Can Learn from the International Development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191000"/>
            <a:ext cx="6400800" cy="17526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Elizabeth A.M. Searing</a:t>
            </a:r>
          </a:p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University at Albany (SUNY)</a:t>
            </a:r>
          </a:p>
          <a:p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Fredrik Andersson</a:t>
            </a:r>
          </a:p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University of Wisconsin, Milwaukee</a:t>
            </a:r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3"/>
          <a:stretch/>
        </p:blipFill>
        <p:spPr bwMode="auto">
          <a:xfrm>
            <a:off x="1" y="0"/>
            <a:ext cx="9282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990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>Trends and Lessons</a:t>
            </a:r>
            <a:endParaRPr lang="en-US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Each one of these approaches thought they were the “right way”</a:t>
            </a:r>
          </a:p>
          <a:p>
            <a:pPr marL="0" indent="0">
              <a:buNone/>
            </a:pPr>
            <a:r>
              <a:rPr lang="en-US" sz="900" dirty="0"/>
              <a:t> </a:t>
            </a:r>
            <a:endParaRPr lang="en-US" sz="900" dirty="0" smtClean="0"/>
          </a:p>
          <a:p>
            <a:r>
              <a:rPr lang="en-US" dirty="0" smtClean="0"/>
              <a:t>Each of these approaches had the same normative social claim, but many did more harm than good</a:t>
            </a:r>
          </a:p>
          <a:p>
            <a:pPr marL="0" indent="0">
              <a:buNone/>
            </a:pPr>
            <a:r>
              <a:rPr lang="en-US" sz="900" dirty="0" smtClean="0"/>
              <a:t> </a:t>
            </a:r>
            <a:endParaRPr lang="en-US" sz="900" dirty="0"/>
          </a:p>
          <a:p>
            <a:r>
              <a:rPr lang="en-US" dirty="0" smtClean="0"/>
              <a:t>Can learn from each of the perspectives, but largest lesson </a:t>
            </a:r>
            <a:r>
              <a:rPr lang="en-US" dirty="0" smtClean="0">
                <a:sym typeface="Wingdings" panose="05000000000000000000" pitchFamily="2" charset="2"/>
              </a:rPr>
              <a:t> watch the hubris!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3"/>
          <a:stretch/>
        </p:blipFill>
        <p:spPr bwMode="auto">
          <a:xfrm>
            <a:off x="1" y="0"/>
            <a:ext cx="9282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04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868362"/>
          </a:xfrm>
        </p:spPr>
        <p:txBody>
          <a:bodyPr/>
          <a:lstStyle/>
          <a:p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>Definitions</a:t>
            </a:r>
            <a:endParaRPr lang="en-US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371600"/>
            <a:ext cx="73152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Development: “the </a:t>
            </a:r>
            <a:r>
              <a:rPr lang="en-US" dirty="0"/>
              <a:t>organized intervention in collective affairs according to a standard of improvement” </a:t>
            </a:r>
            <a:r>
              <a:rPr lang="en-US" dirty="0" smtClean="0"/>
              <a:t>(</a:t>
            </a:r>
            <a:r>
              <a:rPr lang="en-US" dirty="0" err="1" smtClean="0"/>
              <a:t>Pieterse</a:t>
            </a:r>
            <a:r>
              <a:rPr lang="en-US" dirty="0" smtClean="0"/>
              <a:t> 2001)</a:t>
            </a:r>
          </a:p>
          <a:p>
            <a:pPr marL="0" indent="0">
              <a:buNone/>
            </a:pPr>
            <a:r>
              <a:rPr lang="en-US" sz="1300" dirty="0" smtClean="0"/>
              <a:t> </a:t>
            </a:r>
          </a:p>
          <a:p>
            <a:r>
              <a:rPr lang="en-US" dirty="0" smtClean="0"/>
              <a:t>Social Enterprise and Entrepreneurship:</a:t>
            </a:r>
          </a:p>
          <a:p>
            <a:pPr lvl="1"/>
            <a:r>
              <a:rPr lang="en-US" dirty="0"/>
              <a:t>Wide variety of definitions</a:t>
            </a:r>
          </a:p>
          <a:p>
            <a:pPr lvl="1"/>
            <a:r>
              <a:rPr lang="en-US" dirty="0" smtClean="0"/>
              <a:t>Two </a:t>
            </a:r>
            <a:r>
              <a:rPr lang="en-US" dirty="0"/>
              <a:t>essential components</a:t>
            </a:r>
          </a:p>
          <a:p>
            <a:pPr lvl="2"/>
            <a:r>
              <a:rPr lang="en-US" dirty="0"/>
              <a:t>Market/commercial exchange</a:t>
            </a:r>
          </a:p>
          <a:p>
            <a:pPr lvl="2"/>
            <a:r>
              <a:rPr lang="en-US" dirty="0"/>
              <a:t>Achievement of social good</a:t>
            </a:r>
          </a:p>
          <a:p>
            <a:pPr lvl="1"/>
            <a:r>
              <a:rPr lang="en-US" dirty="0" smtClean="0"/>
              <a:t>Beyond </a:t>
            </a:r>
            <a:r>
              <a:rPr lang="en-US" dirty="0"/>
              <a:t>that, it depends on who you talk to . . .</a:t>
            </a:r>
          </a:p>
          <a:p>
            <a:pPr lvl="2"/>
            <a:r>
              <a:rPr lang="en-US" dirty="0"/>
              <a:t>Zoo (Young, Brewer, and Searing, forthcoming)</a:t>
            </a:r>
          </a:p>
          <a:p>
            <a:pPr lvl="2"/>
            <a:r>
              <a:rPr lang="en-US" dirty="0"/>
              <a:t>Spectrum (Dees, 1998)</a:t>
            </a:r>
          </a:p>
          <a:p>
            <a:pPr lvl="2"/>
            <a:r>
              <a:rPr lang="en-US" dirty="0"/>
              <a:t>North star or “ideal type” (</a:t>
            </a:r>
            <a:r>
              <a:rPr lang="en-US" dirty="0" err="1"/>
              <a:t>Defourney</a:t>
            </a:r>
            <a:r>
              <a:rPr lang="en-US" dirty="0"/>
              <a:t> and Nyssens, 2007)</a:t>
            </a:r>
          </a:p>
          <a:p>
            <a:pPr marL="0" indent="0">
              <a:buNone/>
            </a:pPr>
            <a:endParaRPr lang="en-US" sz="13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3"/>
          <a:stretch/>
        </p:blipFill>
        <p:spPr bwMode="auto">
          <a:xfrm>
            <a:off x="1" y="0"/>
            <a:ext cx="9282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72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>Social Enterprise: Critical Voices</a:t>
            </a:r>
            <a:endParaRPr lang="en-US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371600"/>
            <a:ext cx="73152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Andersson (2011) </a:t>
            </a:r>
          </a:p>
          <a:p>
            <a:pPr lvl="1"/>
            <a:r>
              <a:rPr lang="en-US" dirty="0"/>
              <a:t>Risk of SE being a fad</a:t>
            </a:r>
            <a:r>
              <a:rPr lang="en-US" dirty="0" smtClean="0"/>
              <a:t>? </a:t>
            </a:r>
            <a:endParaRPr lang="en-US" dirty="0"/>
          </a:p>
          <a:p>
            <a:pPr lvl="1"/>
            <a:r>
              <a:rPr lang="en-US" dirty="0"/>
              <a:t>Miller et al (2004): simple &amp; straightforward, promising results, universal, novel not radical (repacking), legitimacy via gurus, lively &amp; </a:t>
            </a:r>
            <a:r>
              <a:rPr lang="en-US" dirty="0" smtClean="0"/>
              <a:t>entertaining</a:t>
            </a:r>
          </a:p>
          <a:p>
            <a:pPr lvl="1"/>
            <a:r>
              <a:rPr lang="en-US" dirty="0" smtClean="0"/>
              <a:t>Dream catcher &amp; best practice paradox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Dey</a:t>
            </a:r>
            <a:r>
              <a:rPr lang="en-US" dirty="0"/>
              <a:t> and </a:t>
            </a:r>
            <a:r>
              <a:rPr lang="en-US" dirty="0" err="1"/>
              <a:t>Steyeart</a:t>
            </a:r>
            <a:r>
              <a:rPr lang="en-US" dirty="0"/>
              <a:t> (2012) </a:t>
            </a:r>
          </a:p>
          <a:p>
            <a:pPr lvl="1"/>
            <a:r>
              <a:rPr lang="en-US" b="1" i="1" dirty="0"/>
              <a:t>“In contrast to traditional business entrepreneurship, whose normative foundations mark a highly debated issue, social entrepreneurs and enterprises are usually regarded as good, a priori.” </a:t>
            </a:r>
            <a:r>
              <a:rPr lang="en-US" dirty="0"/>
              <a:t>(p. 97)</a:t>
            </a:r>
            <a:endParaRPr lang="en-US" sz="2400" dirty="0"/>
          </a:p>
          <a:p>
            <a:pPr lvl="1"/>
            <a:r>
              <a:rPr lang="en-US" dirty="0"/>
              <a:t>Utility of different forms of critique 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mythbusting</a:t>
            </a:r>
            <a:r>
              <a:rPr lang="en-US" dirty="0"/>
              <a:t>; power effects; normative critique; critique of transgression; </a:t>
            </a:r>
            <a:r>
              <a:rPr lang="en-US" dirty="0" smtClean="0"/>
              <a:t>interventionist)</a:t>
            </a:r>
            <a:endParaRPr lang="en-US" sz="2400" dirty="0"/>
          </a:p>
          <a:p>
            <a:endParaRPr lang="en-US" dirty="0"/>
          </a:p>
          <a:p>
            <a:r>
              <a:rPr lang="en-US" dirty="0" smtClean="0"/>
              <a:t>The subjective nature of the SE discourse 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3"/>
          <a:stretch/>
        </p:blipFill>
        <p:spPr bwMode="auto">
          <a:xfrm>
            <a:off x="1" y="0"/>
            <a:ext cx="9282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18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>International Development: Critical Voices</a:t>
            </a:r>
            <a:endParaRPr lang="en-US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752600"/>
            <a:ext cx="7315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theory and thinking have been a reaction to the crisis of progress. </a:t>
            </a:r>
            <a:endParaRPr lang="en-US" dirty="0" smtClean="0"/>
          </a:p>
          <a:p>
            <a:pPr marL="0" indent="0">
              <a:buNone/>
            </a:pPr>
            <a:r>
              <a:rPr lang="en-US" sz="1300" dirty="0"/>
              <a:t> </a:t>
            </a:r>
            <a:r>
              <a:rPr lang="en-US" sz="1300" dirty="0" smtClean="0"/>
              <a:t> </a:t>
            </a:r>
            <a:endParaRPr lang="en-US" sz="1300" dirty="0" smtClean="0"/>
          </a:p>
          <a:p>
            <a:r>
              <a:rPr lang="en-US" dirty="0"/>
              <a:t>S</a:t>
            </a:r>
            <a:r>
              <a:rPr lang="en-US" dirty="0" smtClean="0"/>
              <a:t>pearheaded </a:t>
            </a:r>
            <a:r>
              <a:rPr lang="en-US" dirty="0"/>
              <a:t>by questioning, critiquing, and probing </a:t>
            </a:r>
            <a:r>
              <a:rPr lang="en-US" dirty="0" smtClean="0"/>
              <a:t>alternatives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</a:t>
            </a:r>
            <a:endParaRPr lang="en-US" sz="1200" dirty="0"/>
          </a:p>
          <a:p>
            <a:r>
              <a:rPr lang="en-US" dirty="0"/>
              <a:t>Escobar (1995): </a:t>
            </a:r>
            <a:r>
              <a:rPr lang="en-US" i="1" dirty="0"/>
              <a:t>Encountering </a:t>
            </a:r>
            <a:r>
              <a:rPr lang="en-US" i="1" dirty="0" smtClean="0"/>
              <a:t>Development</a:t>
            </a:r>
          </a:p>
          <a:p>
            <a:pPr marL="0" indent="0">
              <a:buNone/>
            </a:pPr>
            <a:r>
              <a:rPr lang="en-US" sz="1200" i="1" dirty="0"/>
              <a:t> </a:t>
            </a:r>
            <a:r>
              <a:rPr lang="en-US" sz="1200" i="1" dirty="0" smtClean="0"/>
              <a:t> </a:t>
            </a:r>
            <a:endParaRPr lang="en-US" sz="1200" dirty="0" smtClean="0"/>
          </a:p>
          <a:p>
            <a:r>
              <a:rPr lang="en-US" dirty="0"/>
              <a:t>Sen (1999): </a:t>
            </a:r>
            <a:r>
              <a:rPr lang="en-US" i="1" dirty="0"/>
              <a:t>Development as </a:t>
            </a:r>
            <a:r>
              <a:rPr lang="en-US" i="1" dirty="0" smtClean="0"/>
              <a:t>Freedom</a:t>
            </a:r>
          </a:p>
          <a:p>
            <a:pPr marL="0" indent="0">
              <a:buNone/>
            </a:pPr>
            <a:r>
              <a:rPr lang="en-US" sz="1100" i="1" dirty="0"/>
              <a:t> </a:t>
            </a:r>
            <a:r>
              <a:rPr lang="en-US" sz="1100" i="1" dirty="0" smtClean="0"/>
              <a:t> </a:t>
            </a:r>
            <a:endParaRPr lang="en-US" sz="1100" dirty="0" smtClean="0"/>
          </a:p>
          <a:p>
            <a:r>
              <a:rPr lang="en-US" dirty="0" smtClean="0"/>
              <a:t>Easterly, </a:t>
            </a:r>
            <a:r>
              <a:rPr lang="en-US" dirty="0" err="1" smtClean="0"/>
              <a:t>Dichter</a:t>
            </a:r>
            <a:r>
              <a:rPr lang="en-US" dirty="0" smtClean="0"/>
              <a:t>, and other generally readable and accessible books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3"/>
          <a:stretch/>
        </p:blipFill>
        <p:spPr bwMode="auto">
          <a:xfrm>
            <a:off x="1" y="0"/>
            <a:ext cx="9282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18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>1: The Econ-Liberal Perspective</a:t>
            </a:r>
            <a:endParaRPr lang="en-US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Market economies are ideal, and developing countries are missing some key piece of growth that should be supplied</a:t>
            </a:r>
          </a:p>
          <a:p>
            <a:r>
              <a:rPr lang="en-US" dirty="0" smtClean="0"/>
              <a:t>Donative aid, education, loans, loan forgiveness, etc.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Application: </a:t>
            </a:r>
            <a:r>
              <a:rPr lang="en-US" dirty="0" smtClean="0"/>
              <a:t>Domination of the social enterprise discourse</a:t>
            </a:r>
          </a:p>
          <a:p>
            <a:pPr lvl="1"/>
            <a:r>
              <a:rPr lang="en-US" dirty="0" smtClean="0"/>
              <a:t>Including the presupposition of classist definitions </a:t>
            </a:r>
          </a:p>
          <a:p>
            <a:pPr lvl="1"/>
            <a:r>
              <a:rPr lang="en-US" dirty="0" smtClean="0"/>
              <a:t>Approach that something  is missing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3"/>
          <a:stretch/>
        </p:blipFill>
        <p:spPr bwMode="auto">
          <a:xfrm>
            <a:off x="1" y="0"/>
            <a:ext cx="9282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18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>2. The </a:t>
            </a:r>
            <a:r>
              <a:rPr lang="en-US" sz="4800" dirty="0" err="1" smtClean="0">
                <a:solidFill>
                  <a:schemeClr val="bg2">
                    <a:lumMod val="25000"/>
                  </a:schemeClr>
                </a:solidFill>
              </a:rPr>
              <a:t>Structuralist</a:t>
            </a:r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> &amp; Dependency Perspectives</a:t>
            </a:r>
            <a:endParaRPr lang="en-US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To a lesser or greater degree, the developing market requires protection from larger countries.</a:t>
            </a:r>
          </a:p>
          <a:p>
            <a:r>
              <a:rPr lang="en-US" dirty="0" smtClean="0"/>
              <a:t>“Break free” of colonial past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Application</a:t>
            </a:r>
          </a:p>
          <a:p>
            <a:pPr lvl="1"/>
            <a:r>
              <a:rPr lang="en-US" dirty="0" smtClean="0"/>
              <a:t>Emancipation from the past ignores the powerful role of context.</a:t>
            </a:r>
          </a:p>
          <a:p>
            <a:pPr lvl="1"/>
            <a:r>
              <a:rPr lang="en-US" dirty="0" smtClean="0"/>
              <a:t>Leads into our struggles for an SE </a:t>
            </a:r>
            <a:r>
              <a:rPr lang="en-US" dirty="0" smtClean="0"/>
              <a:t>definition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3"/>
          <a:stretch/>
        </p:blipFill>
        <p:spPr bwMode="auto">
          <a:xfrm>
            <a:off x="1" y="0"/>
            <a:ext cx="9282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189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>3. The “Alternative” Development Perspective</a:t>
            </a:r>
            <a:endParaRPr lang="en-US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Hooks economic development to social development and concentrates on grassroots activism.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Application</a:t>
            </a:r>
            <a:r>
              <a:rPr lang="en-US" dirty="0" smtClean="0"/>
              <a:t>: the </a:t>
            </a:r>
            <a:r>
              <a:rPr lang="en-US" dirty="0" err="1" smtClean="0"/>
              <a:t>romanticization</a:t>
            </a:r>
            <a:r>
              <a:rPr lang="en-US" dirty="0" smtClean="0"/>
              <a:t> of the entrepreneur</a:t>
            </a:r>
          </a:p>
          <a:p>
            <a:pPr lvl="1"/>
            <a:r>
              <a:rPr lang="en-US" dirty="0" smtClean="0"/>
              <a:t>Entrepreneurship  is not a normative end unto itself</a:t>
            </a:r>
          </a:p>
          <a:p>
            <a:pPr lvl="1"/>
            <a:r>
              <a:rPr lang="en-US" dirty="0" smtClean="0"/>
              <a:t>“Hero worship” distorts the lived reality of entrepreneurship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3"/>
          <a:stretch/>
        </p:blipFill>
        <p:spPr bwMode="auto">
          <a:xfrm>
            <a:off x="1" y="0"/>
            <a:ext cx="9282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18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>4. The Neo-Liberal Perspective</a:t>
            </a:r>
            <a:endParaRPr lang="en-US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Faith in the market, but still not as strong as faith in process; hence the flourishing of Washington Consensus elements like the IMF and World Bank.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Application: </a:t>
            </a:r>
            <a:r>
              <a:rPr lang="en-US" dirty="0" smtClean="0"/>
              <a:t>Similar faith in process</a:t>
            </a:r>
          </a:p>
          <a:p>
            <a:pPr lvl="1"/>
            <a:r>
              <a:rPr lang="en-US" dirty="0" smtClean="0"/>
              <a:t>Business practices and </a:t>
            </a:r>
            <a:r>
              <a:rPr lang="en-US" dirty="0" smtClean="0"/>
              <a:t>professionalization</a:t>
            </a:r>
            <a:endParaRPr lang="en-US" dirty="0" smtClean="0"/>
          </a:p>
          <a:p>
            <a:pPr lvl="1"/>
            <a:r>
              <a:rPr lang="en-US" dirty="0" smtClean="0"/>
              <a:t>Scale and definitions of success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3"/>
          <a:stretch/>
        </p:blipFill>
        <p:spPr bwMode="auto">
          <a:xfrm>
            <a:off x="1" y="0"/>
            <a:ext cx="9282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189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>. The Institutional Perspective</a:t>
            </a:r>
            <a:endParaRPr lang="en-US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Social, but also builds in other sources of context in order to address those needs</a:t>
            </a:r>
          </a:p>
          <a:p>
            <a:r>
              <a:rPr lang="en-US" dirty="0" smtClean="0"/>
              <a:t>Puts a large degree of predictive power in institutions, reducing the role of autonomy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Application</a:t>
            </a:r>
          </a:p>
          <a:p>
            <a:pPr lvl="1"/>
            <a:r>
              <a:rPr lang="en-US" dirty="0" smtClean="0"/>
              <a:t>Emergence of new corporate forms signals new institutions: are they the solution?</a:t>
            </a:r>
          </a:p>
          <a:p>
            <a:pPr lvl="1"/>
            <a:r>
              <a:rPr lang="en-US" dirty="0" smtClean="0"/>
              <a:t>Ties into social economics, which is a uniting theoretical field  for both literatures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3"/>
          <a:stretch/>
        </p:blipFill>
        <p:spPr bwMode="auto">
          <a:xfrm>
            <a:off x="1" y="0"/>
            <a:ext cx="9282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049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600</Words>
  <Application>Microsoft Office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Neocolonial Wolf in Social Clothing:  What the Social Enterprise Movement Can Learn from the International Development Sector</vt:lpstr>
      <vt:lpstr>Definitions</vt:lpstr>
      <vt:lpstr>Social Enterprise: Critical Voices</vt:lpstr>
      <vt:lpstr>International Development: Critical Voices</vt:lpstr>
      <vt:lpstr>1: The Econ-Liberal Perspective</vt:lpstr>
      <vt:lpstr>2. The Structuralist &amp; Dependency Perspectives</vt:lpstr>
      <vt:lpstr>3. The “Alternative” Development Perspective</vt:lpstr>
      <vt:lpstr>4. The Neo-Liberal Perspective</vt:lpstr>
      <vt:lpstr>5. The Institutional Perspective</vt:lpstr>
      <vt:lpstr>Trends and Lessons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Neocolonial Wolf in Social Clothing: What the Social Enterprise Movement Can Learn from the International Development Sector</dc:title>
  <dc:creator>esearing</dc:creator>
  <cp:lastModifiedBy>esearing</cp:lastModifiedBy>
  <cp:revision>16</cp:revision>
  <dcterms:created xsi:type="dcterms:W3CDTF">2015-11-18T04:10:24Z</dcterms:created>
  <dcterms:modified xsi:type="dcterms:W3CDTF">2015-11-19T18:56:32Z</dcterms:modified>
</cp:coreProperties>
</file>