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75" r:id="rId7"/>
    <p:sldId id="262" r:id="rId8"/>
    <p:sldId id="263" r:id="rId9"/>
    <p:sldId id="270" r:id="rId10"/>
    <p:sldId id="271" r:id="rId11"/>
    <p:sldId id="272" r:id="rId12"/>
    <p:sldId id="273" r:id="rId13"/>
    <p:sldId id="274" r:id="rId14"/>
    <p:sldId id="266" r:id="rId15"/>
    <p:sldId id="276" r:id="rId16"/>
    <p:sldId id="269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0B533-B998-A140-91F4-97CE82C6DFBB}" type="doc">
      <dgm:prSet loTypeId="urn:microsoft.com/office/officeart/2005/8/layout/radial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099827-1019-C447-9D93-AE0AEA8367CB}">
      <dgm:prSet phldrT="[Text]"/>
      <dgm:spPr/>
      <dgm:t>
        <a:bodyPr/>
        <a:lstStyle/>
        <a:p>
          <a:r>
            <a:rPr lang="en-US" dirty="0" smtClean="0"/>
            <a:t>Central Human Capabilities</a:t>
          </a:r>
          <a:endParaRPr lang="en-US" dirty="0"/>
        </a:p>
      </dgm:t>
    </dgm:pt>
    <dgm:pt modelId="{6188A9D0-85DF-1043-8B17-681A354F1196}" type="parTrans" cxnId="{DE8C0ACA-906D-EE40-A929-83E5E0BFE592}">
      <dgm:prSet/>
      <dgm:spPr/>
      <dgm:t>
        <a:bodyPr/>
        <a:lstStyle/>
        <a:p>
          <a:endParaRPr lang="en-US"/>
        </a:p>
      </dgm:t>
    </dgm:pt>
    <dgm:pt modelId="{500F7C6F-DC11-5947-830B-E3AE9671E10F}" type="sibTrans" cxnId="{DE8C0ACA-906D-EE40-A929-83E5E0BFE592}">
      <dgm:prSet/>
      <dgm:spPr/>
      <dgm:t>
        <a:bodyPr/>
        <a:lstStyle/>
        <a:p>
          <a:endParaRPr lang="en-US"/>
        </a:p>
      </dgm:t>
    </dgm:pt>
    <dgm:pt modelId="{586B94AE-BF91-444F-B9A7-014CFC615B1B}">
      <dgm:prSet phldrT="[Text]"/>
      <dgm:spPr/>
      <dgm:t>
        <a:bodyPr/>
        <a:lstStyle/>
        <a:p>
          <a:r>
            <a:rPr lang="en-US" dirty="0" smtClean="0"/>
            <a:t>Life</a:t>
          </a:r>
          <a:endParaRPr lang="en-US" dirty="0"/>
        </a:p>
      </dgm:t>
    </dgm:pt>
    <dgm:pt modelId="{8E1EA592-5839-D245-95A8-DD47AD3D62E7}" type="parTrans" cxnId="{580E2B3B-E941-874F-A7F2-9A597B607605}">
      <dgm:prSet/>
      <dgm:spPr/>
      <dgm:t>
        <a:bodyPr/>
        <a:lstStyle/>
        <a:p>
          <a:endParaRPr lang="en-US"/>
        </a:p>
      </dgm:t>
    </dgm:pt>
    <dgm:pt modelId="{537E7904-DDA8-ED46-A229-07A9F2C14083}" type="sibTrans" cxnId="{580E2B3B-E941-874F-A7F2-9A597B607605}">
      <dgm:prSet/>
      <dgm:spPr/>
      <dgm:t>
        <a:bodyPr/>
        <a:lstStyle/>
        <a:p>
          <a:endParaRPr lang="en-US"/>
        </a:p>
      </dgm:t>
    </dgm:pt>
    <dgm:pt modelId="{19B0B8FE-82B3-1E4B-AB19-6890DA0B553C}">
      <dgm:prSet phldrT="[Text]"/>
      <dgm:spPr/>
      <dgm:t>
        <a:bodyPr/>
        <a:lstStyle/>
        <a:p>
          <a:r>
            <a:rPr lang="en-US" dirty="0" smtClean="0"/>
            <a:t>Play</a:t>
          </a:r>
          <a:endParaRPr lang="en-US" dirty="0"/>
        </a:p>
      </dgm:t>
    </dgm:pt>
    <dgm:pt modelId="{51D031DB-F94C-B742-AEB4-3C96FA8C03DD}" type="parTrans" cxnId="{E3F757A9-6FC0-9B42-AC6E-908F2B2F49A3}">
      <dgm:prSet/>
      <dgm:spPr/>
      <dgm:t>
        <a:bodyPr/>
        <a:lstStyle/>
        <a:p>
          <a:endParaRPr lang="en-US"/>
        </a:p>
      </dgm:t>
    </dgm:pt>
    <dgm:pt modelId="{53975501-64C0-FD4D-ABE4-3142809A3525}" type="sibTrans" cxnId="{E3F757A9-6FC0-9B42-AC6E-908F2B2F49A3}">
      <dgm:prSet/>
      <dgm:spPr/>
      <dgm:t>
        <a:bodyPr/>
        <a:lstStyle/>
        <a:p>
          <a:endParaRPr lang="en-US"/>
        </a:p>
      </dgm:t>
    </dgm:pt>
    <dgm:pt modelId="{DD1796F9-5A22-A142-B738-F31D89609713}">
      <dgm:prSet phldrT="[Text]"/>
      <dgm:spPr/>
      <dgm:t>
        <a:bodyPr/>
        <a:lstStyle/>
        <a:p>
          <a:r>
            <a:rPr lang="en-US" dirty="0" smtClean="0"/>
            <a:t>Bodily Integrity</a:t>
          </a:r>
          <a:endParaRPr lang="en-US" dirty="0"/>
        </a:p>
      </dgm:t>
    </dgm:pt>
    <dgm:pt modelId="{086EE561-069B-2240-A609-62073AB700FF}" type="parTrans" cxnId="{80285C79-4226-9A43-9FB8-D3C392AE1CFD}">
      <dgm:prSet/>
      <dgm:spPr/>
      <dgm:t>
        <a:bodyPr/>
        <a:lstStyle/>
        <a:p>
          <a:endParaRPr lang="en-US"/>
        </a:p>
      </dgm:t>
    </dgm:pt>
    <dgm:pt modelId="{EB36B85F-1896-ED48-862A-3729999A5368}" type="sibTrans" cxnId="{80285C79-4226-9A43-9FB8-D3C392AE1CFD}">
      <dgm:prSet/>
      <dgm:spPr/>
      <dgm:t>
        <a:bodyPr/>
        <a:lstStyle/>
        <a:p>
          <a:endParaRPr lang="en-US"/>
        </a:p>
      </dgm:t>
    </dgm:pt>
    <dgm:pt modelId="{E6005A98-D399-2D4F-BE3E-47F78982EF5C}">
      <dgm:prSet phldrT="[Text]"/>
      <dgm:spPr/>
      <dgm:t>
        <a:bodyPr/>
        <a:lstStyle/>
        <a:p>
          <a:r>
            <a:rPr lang="en-US" dirty="0" smtClean="0"/>
            <a:t>Senses, Imagination, and Thought</a:t>
          </a:r>
          <a:endParaRPr lang="en-US" dirty="0"/>
        </a:p>
      </dgm:t>
    </dgm:pt>
    <dgm:pt modelId="{0DC1F605-7806-3848-9EDC-A42517FE9888}" type="parTrans" cxnId="{7290E7E1-2B5F-1D4F-A977-0D004CFC454B}">
      <dgm:prSet/>
      <dgm:spPr/>
      <dgm:t>
        <a:bodyPr/>
        <a:lstStyle/>
        <a:p>
          <a:endParaRPr lang="en-US"/>
        </a:p>
      </dgm:t>
    </dgm:pt>
    <dgm:pt modelId="{9E182D50-11B1-F646-8639-0BB465718593}" type="sibTrans" cxnId="{7290E7E1-2B5F-1D4F-A977-0D004CFC454B}">
      <dgm:prSet/>
      <dgm:spPr/>
      <dgm:t>
        <a:bodyPr/>
        <a:lstStyle/>
        <a:p>
          <a:endParaRPr lang="en-US"/>
        </a:p>
      </dgm:t>
    </dgm:pt>
    <dgm:pt modelId="{4E31B1C5-8BEE-C341-BFCC-2F812D0F39EC}">
      <dgm:prSet phldrT="[Text]"/>
      <dgm:spPr/>
      <dgm:t>
        <a:bodyPr/>
        <a:lstStyle/>
        <a:p>
          <a:r>
            <a:rPr lang="en-US" dirty="0" smtClean="0"/>
            <a:t>Emotions</a:t>
          </a:r>
          <a:endParaRPr lang="en-US" dirty="0"/>
        </a:p>
      </dgm:t>
    </dgm:pt>
    <dgm:pt modelId="{650B5DE1-A8B8-4645-B68F-D90636B8144A}" type="parTrans" cxnId="{1146A7D0-66D6-984F-B7CC-79995194C7AC}">
      <dgm:prSet/>
      <dgm:spPr/>
      <dgm:t>
        <a:bodyPr/>
        <a:lstStyle/>
        <a:p>
          <a:endParaRPr lang="en-US"/>
        </a:p>
      </dgm:t>
    </dgm:pt>
    <dgm:pt modelId="{F42028CC-65BC-DC43-A945-C921EEEA8480}" type="sibTrans" cxnId="{1146A7D0-66D6-984F-B7CC-79995194C7AC}">
      <dgm:prSet/>
      <dgm:spPr/>
      <dgm:t>
        <a:bodyPr/>
        <a:lstStyle/>
        <a:p>
          <a:endParaRPr lang="en-US"/>
        </a:p>
      </dgm:t>
    </dgm:pt>
    <dgm:pt modelId="{B0697EDC-F257-5940-8B9B-D12376B5B671}">
      <dgm:prSet phldrT="[Text]"/>
      <dgm:spPr/>
      <dgm:t>
        <a:bodyPr/>
        <a:lstStyle/>
        <a:p>
          <a:r>
            <a:rPr lang="en-US" dirty="0" smtClean="0"/>
            <a:t>Practical Reason</a:t>
          </a:r>
          <a:endParaRPr lang="en-US" dirty="0"/>
        </a:p>
      </dgm:t>
    </dgm:pt>
    <dgm:pt modelId="{CBA14110-5CA2-6042-90DA-33CD2D8933FE}" type="parTrans" cxnId="{694A128F-F35F-B747-83BB-6A7470DBDC45}">
      <dgm:prSet/>
      <dgm:spPr/>
      <dgm:t>
        <a:bodyPr/>
        <a:lstStyle/>
        <a:p>
          <a:endParaRPr lang="en-US"/>
        </a:p>
      </dgm:t>
    </dgm:pt>
    <dgm:pt modelId="{698A5752-87F8-8F41-921C-671903C5F1D0}" type="sibTrans" cxnId="{694A128F-F35F-B747-83BB-6A7470DBDC45}">
      <dgm:prSet/>
      <dgm:spPr/>
      <dgm:t>
        <a:bodyPr/>
        <a:lstStyle/>
        <a:p>
          <a:endParaRPr lang="en-US"/>
        </a:p>
      </dgm:t>
    </dgm:pt>
    <dgm:pt modelId="{B39DD7A8-3EC6-9148-B0A5-DE42688F7464}">
      <dgm:prSet phldrT="[Text]"/>
      <dgm:spPr/>
      <dgm:t>
        <a:bodyPr/>
        <a:lstStyle/>
        <a:p>
          <a:r>
            <a:rPr lang="en-US" dirty="0" smtClean="0"/>
            <a:t>Social Affiliations</a:t>
          </a:r>
          <a:endParaRPr lang="en-US" dirty="0"/>
        </a:p>
      </dgm:t>
    </dgm:pt>
    <dgm:pt modelId="{7CCBE20A-B1E4-9D42-8850-ADE66527AE09}" type="parTrans" cxnId="{BC1ED2FA-91A6-BD4F-A082-CE8716B04F86}">
      <dgm:prSet/>
      <dgm:spPr/>
      <dgm:t>
        <a:bodyPr/>
        <a:lstStyle/>
        <a:p>
          <a:endParaRPr lang="en-US"/>
        </a:p>
      </dgm:t>
    </dgm:pt>
    <dgm:pt modelId="{BEE8E457-577F-B84F-B7C5-6D9D7C6FD623}" type="sibTrans" cxnId="{BC1ED2FA-91A6-BD4F-A082-CE8716B04F86}">
      <dgm:prSet/>
      <dgm:spPr/>
      <dgm:t>
        <a:bodyPr/>
        <a:lstStyle/>
        <a:p>
          <a:endParaRPr lang="en-US"/>
        </a:p>
      </dgm:t>
    </dgm:pt>
    <dgm:pt modelId="{0E4B0AE4-43EE-554B-BBBE-F489F6E812A6}">
      <dgm:prSet phldrT="[Text]"/>
      <dgm:spPr/>
      <dgm:t>
        <a:bodyPr/>
        <a:lstStyle/>
        <a:p>
          <a:r>
            <a:rPr lang="en-US" dirty="0" smtClean="0"/>
            <a:t>Contact with other species</a:t>
          </a:r>
          <a:endParaRPr lang="en-US" dirty="0"/>
        </a:p>
      </dgm:t>
    </dgm:pt>
    <dgm:pt modelId="{17600B24-AE5D-E540-A836-B1FED9AC8A8C}" type="parTrans" cxnId="{D0EFCB08-4A17-1342-8AB1-09F48D3CACAE}">
      <dgm:prSet/>
      <dgm:spPr/>
      <dgm:t>
        <a:bodyPr/>
        <a:lstStyle/>
        <a:p>
          <a:endParaRPr lang="en-US"/>
        </a:p>
      </dgm:t>
    </dgm:pt>
    <dgm:pt modelId="{48363331-8336-CC4C-BAB0-D106D4D822F8}" type="sibTrans" cxnId="{D0EFCB08-4A17-1342-8AB1-09F48D3CACAE}">
      <dgm:prSet/>
      <dgm:spPr/>
      <dgm:t>
        <a:bodyPr/>
        <a:lstStyle/>
        <a:p>
          <a:endParaRPr lang="en-US"/>
        </a:p>
      </dgm:t>
    </dgm:pt>
    <dgm:pt modelId="{A7368476-753D-D042-8575-66D314BCE258}">
      <dgm:prSet phldrT="[Text]"/>
      <dgm:spPr/>
      <dgm:t>
        <a:bodyPr/>
        <a:lstStyle/>
        <a:p>
          <a:r>
            <a:rPr lang="en-US" dirty="0" smtClean="0"/>
            <a:t>Control over environment</a:t>
          </a:r>
          <a:endParaRPr lang="en-US" dirty="0"/>
        </a:p>
      </dgm:t>
    </dgm:pt>
    <dgm:pt modelId="{EB9AD1A7-BF3E-A24F-AFD1-57BC448FCF07}" type="parTrans" cxnId="{9C8BA1AB-A60F-4847-B0B1-E0D01822D142}">
      <dgm:prSet/>
      <dgm:spPr/>
      <dgm:t>
        <a:bodyPr/>
        <a:lstStyle/>
        <a:p>
          <a:endParaRPr lang="en-US"/>
        </a:p>
      </dgm:t>
    </dgm:pt>
    <dgm:pt modelId="{4FB212D6-0F09-A443-ABAA-EA63EBACAA7B}" type="sibTrans" cxnId="{9C8BA1AB-A60F-4847-B0B1-E0D01822D142}">
      <dgm:prSet/>
      <dgm:spPr/>
      <dgm:t>
        <a:bodyPr/>
        <a:lstStyle/>
        <a:p>
          <a:endParaRPr lang="en-US"/>
        </a:p>
      </dgm:t>
    </dgm:pt>
    <dgm:pt modelId="{82B1DB6B-E8D9-3844-A8B8-43AF0F346745}" type="pres">
      <dgm:prSet presAssocID="{1780B533-B998-A140-91F4-97CE82C6DFB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73253D-26C3-E54D-A63E-664AB52E745C}" type="pres">
      <dgm:prSet presAssocID="{E9099827-1019-C447-9D93-AE0AEA8367CB}" presName="centerShape" presStyleLbl="node0" presStyleIdx="0" presStyleCnt="1"/>
      <dgm:spPr/>
      <dgm:t>
        <a:bodyPr/>
        <a:lstStyle/>
        <a:p>
          <a:endParaRPr lang="en-US"/>
        </a:p>
      </dgm:t>
    </dgm:pt>
    <dgm:pt modelId="{EE965033-4EB5-3642-96B1-4B511B65F390}" type="pres">
      <dgm:prSet presAssocID="{8E1EA592-5839-D245-95A8-DD47AD3D62E7}" presName="Name9" presStyleLbl="parChTrans1D2" presStyleIdx="0" presStyleCnt="9"/>
      <dgm:spPr/>
      <dgm:t>
        <a:bodyPr/>
        <a:lstStyle/>
        <a:p>
          <a:endParaRPr lang="en-US"/>
        </a:p>
      </dgm:t>
    </dgm:pt>
    <dgm:pt modelId="{7E952EE9-8AFA-464B-ABFD-30D88A477722}" type="pres">
      <dgm:prSet presAssocID="{8E1EA592-5839-D245-95A8-DD47AD3D62E7}" presName="connTx" presStyleLbl="parChTrans1D2" presStyleIdx="0" presStyleCnt="9"/>
      <dgm:spPr/>
      <dgm:t>
        <a:bodyPr/>
        <a:lstStyle/>
        <a:p>
          <a:endParaRPr lang="en-US"/>
        </a:p>
      </dgm:t>
    </dgm:pt>
    <dgm:pt modelId="{A0F80395-C1C0-2340-AF4E-B8C436CAFAEC}" type="pres">
      <dgm:prSet presAssocID="{586B94AE-BF91-444F-B9A7-014CFC615B1B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281E7-1AD7-FE4C-B31E-E7198E9CA8DD}" type="pres">
      <dgm:prSet presAssocID="{086EE561-069B-2240-A609-62073AB700FF}" presName="Name9" presStyleLbl="parChTrans1D2" presStyleIdx="1" presStyleCnt="9"/>
      <dgm:spPr/>
      <dgm:t>
        <a:bodyPr/>
        <a:lstStyle/>
        <a:p>
          <a:endParaRPr lang="en-US"/>
        </a:p>
      </dgm:t>
    </dgm:pt>
    <dgm:pt modelId="{FC7E5B63-DF4B-1140-B635-E35EC2D648C3}" type="pres">
      <dgm:prSet presAssocID="{086EE561-069B-2240-A609-62073AB700FF}" presName="connTx" presStyleLbl="parChTrans1D2" presStyleIdx="1" presStyleCnt="9"/>
      <dgm:spPr/>
      <dgm:t>
        <a:bodyPr/>
        <a:lstStyle/>
        <a:p>
          <a:endParaRPr lang="en-US"/>
        </a:p>
      </dgm:t>
    </dgm:pt>
    <dgm:pt modelId="{3800FD45-1BBF-0943-A9A3-8F02FDD6F40A}" type="pres">
      <dgm:prSet presAssocID="{DD1796F9-5A22-A142-B738-F31D8960971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CB532-1B82-584C-A839-B8418512CC8D}" type="pres">
      <dgm:prSet presAssocID="{0DC1F605-7806-3848-9EDC-A42517FE9888}" presName="Name9" presStyleLbl="parChTrans1D2" presStyleIdx="2" presStyleCnt="9"/>
      <dgm:spPr/>
      <dgm:t>
        <a:bodyPr/>
        <a:lstStyle/>
        <a:p>
          <a:endParaRPr lang="en-US"/>
        </a:p>
      </dgm:t>
    </dgm:pt>
    <dgm:pt modelId="{CA9797DD-7D46-A646-AA31-48703B6616EA}" type="pres">
      <dgm:prSet presAssocID="{0DC1F605-7806-3848-9EDC-A42517FE9888}" presName="connTx" presStyleLbl="parChTrans1D2" presStyleIdx="2" presStyleCnt="9"/>
      <dgm:spPr/>
      <dgm:t>
        <a:bodyPr/>
        <a:lstStyle/>
        <a:p>
          <a:endParaRPr lang="en-US"/>
        </a:p>
      </dgm:t>
    </dgm:pt>
    <dgm:pt modelId="{96AE7879-C59F-9447-B4AF-BFD1BD15D118}" type="pres">
      <dgm:prSet presAssocID="{E6005A98-D399-2D4F-BE3E-47F78982EF5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18F3C-2F69-DB42-BD30-38FABFF8409B}" type="pres">
      <dgm:prSet presAssocID="{650B5DE1-A8B8-4645-B68F-D90636B8144A}" presName="Name9" presStyleLbl="parChTrans1D2" presStyleIdx="3" presStyleCnt="9"/>
      <dgm:spPr/>
      <dgm:t>
        <a:bodyPr/>
        <a:lstStyle/>
        <a:p>
          <a:endParaRPr lang="en-US"/>
        </a:p>
      </dgm:t>
    </dgm:pt>
    <dgm:pt modelId="{D4FF898B-16F3-D84B-BD28-18A8FDBB5D7B}" type="pres">
      <dgm:prSet presAssocID="{650B5DE1-A8B8-4645-B68F-D90636B8144A}" presName="connTx" presStyleLbl="parChTrans1D2" presStyleIdx="3" presStyleCnt="9"/>
      <dgm:spPr/>
      <dgm:t>
        <a:bodyPr/>
        <a:lstStyle/>
        <a:p>
          <a:endParaRPr lang="en-US"/>
        </a:p>
      </dgm:t>
    </dgm:pt>
    <dgm:pt modelId="{D94254F2-68A9-5B49-B197-7E17215D8AEC}" type="pres">
      <dgm:prSet presAssocID="{4E31B1C5-8BEE-C341-BFCC-2F812D0F39EC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75EF3-5C82-B24C-ACCE-CBE0BC00C605}" type="pres">
      <dgm:prSet presAssocID="{CBA14110-5CA2-6042-90DA-33CD2D8933FE}" presName="Name9" presStyleLbl="parChTrans1D2" presStyleIdx="4" presStyleCnt="9"/>
      <dgm:spPr/>
      <dgm:t>
        <a:bodyPr/>
        <a:lstStyle/>
        <a:p>
          <a:endParaRPr lang="en-US"/>
        </a:p>
      </dgm:t>
    </dgm:pt>
    <dgm:pt modelId="{22FCA705-4535-0848-A150-C34C12956F8B}" type="pres">
      <dgm:prSet presAssocID="{CBA14110-5CA2-6042-90DA-33CD2D8933FE}" presName="connTx" presStyleLbl="parChTrans1D2" presStyleIdx="4" presStyleCnt="9"/>
      <dgm:spPr/>
      <dgm:t>
        <a:bodyPr/>
        <a:lstStyle/>
        <a:p>
          <a:endParaRPr lang="en-US"/>
        </a:p>
      </dgm:t>
    </dgm:pt>
    <dgm:pt modelId="{0FC51F9D-1836-F649-BE9F-16C33BC0B532}" type="pres">
      <dgm:prSet presAssocID="{B0697EDC-F257-5940-8B9B-D12376B5B67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387D8-FF58-614C-890A-3C3A9B938837}" type="pres">
      <dgm:prSet presAssocID="{7CCBE20A-B1E4-9D42-8850-ADE66527AE09}" presName="Name9" presStyleLbl="parChTrans1D2" presStyleIdx="5" presStyleCnt="9"/>
      <dgm:spPr/>
      <dgm:t>
        <a:bodyPr/>
        <a:lstStyle/>
        <a:p>
          <a:endParaRPr lang="en-US"/>
        </a:p>
      </dgm:t>
    </dgm:pt>
    <dgm:pt modelId="{F87D65EF-D759-FA40-9948-07945A5ACD48}" type="pres">
      <dgm:prSet presAssocID="{7CCBE20A-B1E4-9D42-8850-ADE66527AE09}" presName="connTx" presStyleLbl="parChTrans1D2" presStyleIdx="5" presStyleCnt="9"/>
      <dgm:spPr/>
      <dgm:t>
        <a:bodyPr/>
        <a:lstStyle/>
        <a:p>
          <a:endParaRPr lang="en-US"/>
        </a:p>
      </dgm:t>
    </dgm:pt>
    <dgm:pt modelId="{E4D12F3F-C066-B340-8733-E2CA35ED9C28}" type="pres">
      <dgm:prSet presAssocID="{B39DD7A8-3EC6-9148-B0A5-DE42688F746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B1A57-F88A-3149-A39C-7C6CCCD8901C}" type="pres">
      <dgm:prSet presAssocID="{17600B24-AE5D-E540-A836-B1FED9AC8A8C}" presName="Name9" presStyleLbl="parChTrans1D2" presStyleIdx="6" presStyleCnt="9"/>
      <dgm:spPr/>
      <dgm:t>
        <a:bodyPr/>
        <a:lstStyle/>
        <a:p>
          <a:endParaRPr lang="en-US"/>
        </a:p>
      </dgm:t>
    </dgm:pt>
    <dgm:pt modelId="{33F7C192-F450-9848-B441-B09C54FA15E9}" type="pres">
      <dgm:prSet presAssocID="{17600B24-AE5D-E540-A836-B1FED9AC8A8C}" presName="connTx" presStyleLbl="parChTrans1D2" presStyleIdx="6" presStyleCnt="9"/>
      <dgm:spPr/>
      <dgm:t>
        <a:bodyPr/>
        <a:lstStyle/>
        <a:p>
          <a:endParaRPr lang="en-US"/>
        </a:p>
      </dgm:t>
    </dgm:pt>
    <dgm:pt modelId="{E135B2D6-858F-0349-8B6E-9CA59531C2B5}" type="pres">
      <dgm:prSet presAssocID="{0E4B0AE4-43EE-554B-BBBE-F489F6E812A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05777F-A2C1-3541-851A-B54ACB454D91}" type="pres">
      <dgm:prSet presAssocID="{51D031DB-F94C-B742-AEB4-3C96FA8C03DD}" presName="Name9" presStyleLbl="parChTrans1D2" presStyleIdx="7" presStyleCnt="9"/>
      <dgm:spPr/>
      <dgm:t>
        <a:bodyPr/>
        <a:lstStyle/>
        <a:p>
          <a:endParaRPr lang="en-US"/>
        </a:p>
      </dgm:t>
    </dgm:pt>
    <dgm:pt modelId="{82020960-7264-0546-8C48-6638F19C0FEF}" type="pres">
      <dgm:prSet presAssocID="{51D031DB-F94C-B742-AEB4-3C96FA8C03DD}" presName="connTx" presStyleLbl="parChTrans1D2" presStyleIdx="7" presStyleCnt="9"/>
      <dgm:spPr/>
      <dgm:t>
        <a:bodyPr/>
        <a:lstStyle/>
        <a:p>
          <a:endParaRPr lang="en-US"/>
        </a:p>
      </dgm:t>
    </dgm:pt>
    <dgm:pt modelId="{B0505953-B367-0344-AEBD-8841EA5CA205}" type="pres">
      <dgm:prSet presAssocID="{19B0B8FE-82B3-1E4B-AB19-6890DA0B553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76650-B298-A343-87F9-6754603A51D7}" type="pres">
      <dgm:prSet presAssocID="{EB9AD1A7-BF3E-A24F-AFD1-57BC448FCF07}" presName="Name9" presStyleLbl="parChTrans1D2" presStyleIdx="8" presStyleCnt="9"/>
      <dgm:spPr/>
      <dgm:t>
        <a:bodyPr/>
        <a:lstStyle/>
        <a:p>
          <a:endParaRPr lang="en-US"/>
        </a:p>
      </dgm:t>
    </dgm:pt>
    <dgm:pt modelId="{7E426B88-39D2-D942-A9ED-38CCD0797B08}" type="pres">
      <dgm:prSet presAssocID="{EB9AD1A7-BF3E-A24F-AFD1-57BC448FCF07}" presName="connTx" presStyleLbl="parChTrans1D2" presStyleIdx="8" presStyleCnt="9"/>
      <dgm:spPr/>
      <dgm:t>
        <a:bodyPr/>
        <a:lstStyle/>
        <a:p>
          <a:endParaRPr lang="en-US"/>
        </a:p>
      </dgm:t>
    </dgm:pt>
    <dgm:pt modelId="{1FA58301-5447-3C4B-919E-7B7EEB675DEA}" type="pres">
      <dgm:prSet presAssocID="{A7368476-753D-D042-8575-66D314BCE258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EC235-1BCE-1049-83B3-771A3717251C}" type="presOf" srcId="{E9099827-1019-C447-9D93-AE0AEA8367CB}" destId="{3273253D-26C3-E54D-A63E-664AB52E745C}" srcOrd="0" destOrd="0" presId="urn:microsoft.com/office/officeart/2005/8/layout/radial1"/>
    <dgm:cxn modelId="{FC1860E0-41DB-9142-89F1-A6215172410B}" type="presOf" srcId="{650B5DE1-A8B8-4645-B68F-D90636B8144A}" destId="{56418F3C-2F69-DB42-BD30-38FABFF8409B}" srcOrd="0" destOrd="0" presId="urn:microsoft.com/office/officeart/2005/8/layout/radial1"/>
    <dgm:cxn modelId="{68E014AB-B69A-2A4A-B5AA-92D8B666177B}" type="presOf" srcId="{17600B24-AE5D-E540-A836-B1FED9AC8A8C}" destId="{33F7C192-F450-9848-B441-B09C54FA15E9}" srcOrd="1" destOrd="0" presId="urn:microsoft.com/office/officeart/2005/8/layout/radial1"/>
    <dgm:cxn modelId="{A865E3C2-492D-CB43-9696-D946E56F0998}" type="presOf" srcId="{51D031DB-F94C-B742-AEB4-3C96FA8C03DD}" destId="{F005777F-A2C1-3541-851A-B54ACB454D91}" srcOrd="0" destOrd="0" presId="urn:microsoft.com/office/officeart/2005/8/layout/radial1"/>
    <dgm:cxn modelId="{E3F757A9-6FC0-9B42-AC6E-908F2B2F49A3}" srcId="{E9099827-1019-C447-9D93-AE0AEA8367CB}" destId="{19B0B8FE-82B3-1E4B-AB19-6890DA0B553C}" srcOrd="7" destOrd="0" parTransId="{51D031DB-F94C-B742-AEB4-3C96FA8C03DD}" sibTransId="{53975501-64C0-FD4D-ABE4-3142809A3525}"/>
    <dgm:cxn modelId="{61C657C9-9C1B-7340-B399-5D4AA882BF10}" type="presOf" srcId="{086EE561-069B-2240-A609-62073AB700FF}" destId="{FC7E5B63-DF4B-1140-B635-E35EC2D648C3}" srcOrd="1" destOrd="0" presId="urn:microsoft.com/office/officeart/2005/8/layout/radial1"/>
    <dgm:cxn modelId="{99E51837-2A33-B84D-A10E-7FCA83F73613}" type="presOf" srcId="{17600B24-AE5D-E540-A836-B1FED9AC8A8C}" destId="{08DB1A57-F88A-3149-A39C-7C6CCCD8901C}" srcOrd="0" destOrd="0" presId="urn:microsoft.com/office/officeart/2005/8/layout/radial1"/>
    <dgm:cxn modelId="{97CCE6AE-2D2B-3544-82BD-6B97095EB7CA}" type="presOf" srcId="{EB9AD1A7-BF3E-A24F-AFD1-57BC448FCF07}" destId="{7E426B88-39D2-D942-A9ED-38CCD0797B08}" srcOrd="1" destOrd="0" presId="urn:microsoft.com/office/officeart/2005/8/layout/radial1"/>
    <dgm:cxn modelId="{DE8C0ACA-906D-EE40-A929-83E5E0BFE592}" srcId="{1780B533-B998-A140-91F4-97CE82C6DFBB}" destId="{E9099827-1019-C447-9D93-AE0AEA8367CB}" srcOrd="0" destOrd="0" parTransId="{6188A9D0-85DF-1043-8B17-681A354F1196}" sibTransId="{500F7C6F-DC11-5947-830B-E3AE9671E10F}"/>
    <dgm:cxn modelId="{9658054F-0998-824E-8A8D-ECB0091B910E}" type="presOf" srcId="{086EE561-069B-2240-A609-62073AB700FF}" destId="{568281E7-1AD7-FE4C-B31E-E7198E9CA8DD}" srcOrd="0" destOrd="0" presId="urn:microsoft.com/office/officeart/2005/8/layout/radial1"/>
    <dgm:cxn modelId="{90BD42EA-38BB-6847-B681-671B9EF4DC7B}" type="presOf" srcId="{A7368476-753D-D042-8575-66D314BCE258}" destId="{1FA58301-5447-3C4B-919E-7B7EEB675DEA}" srcOrd="0" destOrd="0" presId="urn:microsoft.com/office/officeart/2005/8/layout/radial1"/>
    <dgm:cxn modelId="{AB521AC9-2B20-1143-A630-9815546E14D8}" type="presOf" srcId="{E6005A98-D399-2D4F-BE3E-47F78982EF5C}" destId="{96AE7879-C59F-9447-B4AF-BFD1BD15D118}" srcOrd="0" destOrd="0" presId="urn:microsoft.com/office/officeart/2005/8/layout/radial1"/>
    <dgm:cxn modelId="{9B945081-CB19-2741-8BC5-1793C34BE0EA}" type="presOf" srcId="{CBA14110-5CA2-6042-90DA-33CD2D8933FE}" destId="{22FCA705-4535-0848-A150-C34C12956F8B}" srcOrd="1" destOrd="0" presId="urn:microsoft.com/office/officeart/2005/8/layout/radial1"/>
    <dgm:cxn modelId="{80285C79-4226-9A43-9FB8-D3C392AE1CFD}" srcId="{E9099827-1019-C447-9D93-AE0AEA8367CB}" destId="{DD1796F9-5A22-A142-B738-F31D89609713}" srcOrd="1" destOrd="0" parTransId="{086EE561-069B-2240-A609-62073AB700FF}" sibTransId="{EB36B85F-1896-ED48-862A-3729999A5368}"/>
    <dgm:cxn modelId="{982089A2-3E43-8444-AE46-C2B56F9EC798}" type="presOf" srcId="{0DC1F605-7806-3848-9EDC-A42517FE9888}" destId="{CA9797DD-7D46-A646-AA31-48703B6616EA}" srcOrd="1" destOrd="0" presId="urn:microsoft.com/office/officeart/2005/8/layout/radial1"/>
    <dgm:cxn modelId="{9141BC91-5134-264B-9DA3-993F2ACAB77A}" type="presOf" srcId="{19B0B8FE-82B3-1E4B-AB19-6890DA0B553C}" destId="{B0505953-B367-0344-AEBD-8841EA5CA205}" srcOrd="0" destOrd="0" presId="urn:microsoft.com/office/officeart/2005/8/layout/radial1"/>
    <dgm:cxn modelId="{77FD0D2B-DE2E-1D44-8165-0FD40C371DC2}" type="presOf" srcId="{586B94AE-BF91-444F-B9A7-014CFC615B1B}" destId="{A0F80395-C1C0-2340-AF4E-B8C436CAFAEC}" srcOrd="0" destOrd="0" presId="urn:microsoft.com/office/officeart/2005/8/layout/radial1"/>
    <dgm:cxn modelId="{7495C995-CB2E-4F4C-82DD-7B4F22DD6301}" type="presOf" srcId="{EB9AD1A7-BF3E-A24F-AFD1-57BC448FCF07}" destId="{4D776650-B298-A343-87F9-6754603A51D7}" srcOrd="0" destOrd="0" presId="urn:microsoft.com/office/officeart/2005/8/layout/radial1"/>
    <dgm:cxn modelId="{580E2B3B-E941-874F-A7F2-9A597B607605}" srcId="{E9099827-1019-C447-9D93-AE0AEA8367CB}" destId="{586B94AE-BF91-444F-B9A7-014CFC615B1B}" srcOrd="0" destOrd="0" parTransId="{8E1EA592-5839-D245-95A8-DD47AD3D62E7}" sibTransId="{537E7904-DDA8-ED46-A229-07A9F2C14083}"/>
    <dgm:cxn modelId="{D0EFCB08-4A17-1342-8AB1-09F48D3CACAE}" srcId="{E9099827-1019-C447-9D93-AE0AEA8367CB}" destId="{0E4B0AE4-43EE-554B-BBBE-F489F6E812A6}" srcOrd="6" destOrd="0" parTransId="{17600B24-AE5D-E540-A836-B1FED9AC8A8C}" sibTransId="{48363331-8336-CC4C-BAB0-D106D4D822F8}"/>
    <dgm:cxn modelId="{B9532320-B962-DE42-A3F2-654DB4ACD964}" type="presOf" srcId="{8E1EA592-5839-D245-95A8-DD47AD3D62E7}" destId="{EE965033-4EB5-3642-96B1-4B511B65F390}" srcOrd="0" destOrd="0" presId="urn:microsoft.com/office/officeart/2005/8/layout/radial1"/>
    <dgm:cxn modelId="{ED0B3989-4B6E-4041-A2C0-A816EAE95AE6}" type="presOf" srcId="{0E4B0AE4-43EE-554B-BBBE-F489F6E812A6}" destId="{E135B2D6-858F-0349-8B6E-9CA59531C2B5}" srcOrd="0" destOrd="0" presId="urn:microsoft.com/office/officeart/2005/8/layout/radial1"/>
    <dgm:cxn modelId="{9C8BA1AB-A60F-4847-B0B1-E0D01822D142}" srcId="{E9099827-1019-C447-9D93-AE0AEA8367CB}" destId="{A7368476-753D-D042-8575-66D314BCE258}" srcOrd="8" destOrd="0" parTransId="{EB9AD1A7-BF3E-A24F-AFD1-57BC448FCF07}" sibTransId="{4FB212D6-0F09-A443-ABAA-EA63EBACAA7B}"/>
    <dgm:cxn modelId="{CAAAA2EF-29B0-E640-8D62-2049514BB679}" type="presOf" srcId="{0DC1F605-7806-3848-9EDC-A42517FE9888}" destId="{C29CB532-1B82-584C-A839-B8418512CC8D}" srcOrd="0" destOrd="0" presId="urn:microsoft.com/office/officeart/2005/8/layout/radial1"/>
    <dgm:cxn modelId="{1146A7D0-66D6-984F-B7CC-79995194C7AC}" srcId="{E9099827-1019-C447-9D93-AE0AEA8367CB}" destId="{4E31B1C5-8BEE-C341-BFCC-2F812D0F39EC}" srcOrd="3" destOrd="0" parTransId="{650B5DE1-A8B8-4645-B68F-D90636B8144A}" sibTransId="{F42028CC-65BC-DC43-A945-C921EEEA8480}"/>
    <dgm:cxn modelId="{66E39AC2-892C-7F4B-A598-C29DEC9751B5}" type="presOf" srcId="{650B5DE1-A8B8-4645-B68F-D90636B8144A}" destId="{D4FF898B-16F3-D84B-BD28-18A8FDBB5D7B}" srcOrd="1" destOrd="0" presId="urn:microsoft.com/office/officeart/2005/8/layout/radial1"/>
    <dgm:cxn modelId="{694A128F-F35F-B747-83BB-6A7470DBDC45}" srcId="{E9099827-1019-C447-9D93-AE0AEA8367CB}" destId="{B0697EDC-F257-5940-8B9B-D12376B5B671}" srcOrd="4" destOrd="0" parTransId="{CBA14110-5CA2-6042-90DA-33CD2D8933FE}" sibTransId="{698A5752-87F8-8F41-921C-671903C5F1D0}"/>
    <dgm:cxn modelId="{63608A71-B5B6-D14D-B600-7DBC60D16A6D}" type="presOf" srcId="{B0697EDC-F257-5940-8B9B-D12376B5B671}" destId="{0FC51F9D-1836-F649-BE9F-16C33BC0B532}" srcOrd="0" destOrd="0" presId="urn:microsoft.com/office/officeart/2005/8/layout/radial1"/>
    <dgm:cxn modelId="{A2ED9522-9DF5-B44D-B25D-FA0B7E17877F}" type="presOf" srcId="{4E31B1C5-8BEE-C341-BFCC-2F812D0F39EC}" destId="{D94254F2-68A9-5B49-B197-7E17215D8AEC}" srcOrd="0" destOrd="0" presId="urn:microsoft.com/office/officeart/2005/8/layout/radial1"/>
    <dgm:cxn modelId="{7290E7E1-2B5F-1D4F-A977-0D004CFC454B}" srcId="{E9099827-1019-C447-9D93-AE0AEA8367CB}" destId="{E6005A98-D399-2D4F-BE3E-47F78982EF5C}" srcOrd="2" destOrd="0" parTransId="{0DC1F605-7806-3848-9EDC-A42517FE9888}" sibTransId="{9E182D50-11B1-F646-8639-0BB465718593}"/>
    <dgm:cxn modelId="{BC1ED2FA-91A6-BD4F-A082-CE8716B04F86}" srcId="{E9099827-1019-C447-9D93-AE0AEA8367CB}" destId="{B39DD7A8-3EC6-9148-B0A5-DE42688F7464}" srcOrd="5" destOrd="0" parTransId="{7CCBE20A-B1E4-9D42-8850-ADE66527AE09}" sibTransId="{BEE8E457-577F-B84F-B7C5-6D9D7C6FD623}"/>
    <dgm:cxn modelId="{7E5588E7-C617-9847-A0FB-FCA8BBC3BD60}" type="presOf" srcId="{1780B533-B998-A140-91F4-97CE82C6DFBB}" destId="{82B1DB6B-E8D9-3844-A8B8-43AF0F346745}" srcOrd="0" destOrd="0" presId="urn:microsoft.com/office/officeart/2005/8/layout/radial1"/>
    <dgm:cxn modelId="{BCAA73AB-4D8A-B641-B008-AABE9C9EE2A6}" type="presOf" srcId="{B39DD7A8-3EC6-9148-B0A5-DE42688F7464}" destId="{E4D12F3F-C066-B340-8733-E2CA35ED9C28}" srcOrd="0" destOrd="0" presId="urn:microsoft.com/office/officeart/2005/8/layout/radial1"/>
    <dgm:cxn modelId="{4CCE6554-30E3-9D47-B62A-2B10E3F4FF58}" type="presOf" srcId="{51D031DB-F94C-B742-AEB4-3C96FA8C03DD}" destId="{82020960-7264-0546-8C48-6638F19C0FEF}" srcOrd="1" destOrd="0" presId="urn:microsoft.com/office/officeart/2005/8/layout/radial1"/>
    <dgm:cxn modelId="{B96E9B32-618D-CD42-8CAC-4010EF4E23D8}" type="presOf" srcId="{7CCBE20A-B1E4-9D42-8850-ADE66527AE09}" destId="{B14387D8-FF58-614C-890A-3C3A9B938837}" srcOrd="0" destOrd="0" presId="urn:microsoft.com/office/officeart/2005/8/layout/radial1"/>
    <dgm:cxn modelId="{C80A2A87-1365-D94D-9AAA-225C868049BD}" type="presOf" srcId="{DD1796F9-5A22-A142-B738-F31D89609713}" destId="{3800FD45-1BBF-0943-A9A3-8F02FDD6F40A}" srcOrd="0" destOrd="0" presId="urn:microsoft.com/office/officeart/2005/8/layout/radial1"/>
    <dgm:cxn modelId="{10A93DF1-BD1A-2F4F-B565-B4E1CC51CC38}" type="presOf" srcId="{CBA14110-5CA2-6042-90DA-33CD2D8933FE}" destId="{28575EF3-5C82-B24C-ACCE-CBE0BC00C605}" srcOrd="0" destOrd="0" presId="urn:microsoft.com/office/officeart/2005/8/layout/radial1"/>
    <dgm:cxn modelId="{ECEBCA93-41C3-2944-956C-FF6F025105AD}" type="presOf" srcId="{8E1EA592-5839-D245-95A8-DD47AD3D62E7}" destId="{7E952EE9-8AFA-464B-ABFD-30D88A477722}" srcOrd="1" destOrd="0" presId="urn:microsoft.com/office/officeart/2005/8/layout/radial1"/>
    <dgm:cxn modelId="{AC7D9A07-C866-AD4E-9269-BBC4C153E1C0}" type="presOf" srcId="{7CCBE20A-B1E4-9D42-8850-ADE66527AE09}" destId="{F87D65EF-D759-FA40-9948-07945A5ACD48}" srcOrd="1" destOrd="0" presId="urn:microsoft.com/office/officeart/2005/8/layout/radial1"/>
    <dgm:cxn modelId="{9C609AF7-650B-8C41-895B-4E0444C5DBA1}" type="presParOf" srcId="{82B1DB6B-E8D9-3844-A8B8-43AF0F346745}" destId="{3273253D-26C3-E54D-A63E-664AB52E745C}" srcOrd="0" destOrd="0" presId="urn:microsoft.com/office/officeart/2005/8/layout/radial1"/>
    <dgm:cxn modelId="{251B1516-834A-CD4B-8ABF-BBB1D310AC4C}" type="presParOf" srcId="{82B1DB6B-E8D9-3844-A8B8-43AF0F346745}" destId="{EE965033-4EB5-3642-96B1-4B511B65F390}" srcOrd="1" destOrd="0" presId="urn:microsoft.com/office/officeart/2005/8/layout/radial1"/>
    <dgm:cxn modelId="{0F0F48BB-45DA-6744-A7B6-F8751F1BEEED}" type="presParOf" srcId="{EE965033-4EB5-3642-96B1-4B511B65F390}" destId="{7E952EE9-8AFA-464B-ABFD-30D88A477722}" srcOrd="0" destOrd="0" presId="urn:microsoft.com/office/officeart/2005/8/layout/radial1"/>
    <dgm:cxn modelId="{29C88B60-0778-8D46-BC1B-7F7C959313F8}" type="presParOf" srcId="{82B1DB6B-E8D9-3844-A8B8-43AF0F346745}" destId="{A0F80395-C1C0-2340-AF4E-B8C436CAFAEC}" srcOrd="2" destOrd="0" presId="urn:microsoft.com/office/officeart/2005/8/layout/radial1"/>
    <dgm:cxn modelId="{27D5A7A5-D956-D54E-A3F9-9B21242807BC}" type="presParOf" srcId="{82B1DB6B-E8D9-3844-A8B8-43AF0F346745}" destId="{568281E7-1AD7-FE4C-B31E-E7198E9CA8DD}" srcOrd="3" destOrd="0" presId="urn:microsoft.com/office/officeart/2005/8/layout/radial1"/>
    <dgm:cxn modelId="{1AF2BE37-594B-7D45-B324-0C3FEDE2DFFA}" type="presParOf" srcId="{568281E7-1AD7-FE4C-B31E-E7198E9CA8DD}" destId="{FC7E5B63-DF4B-1140-B635-E35EC2D648C3}" srcOrd="0" destOrd="0" presId="urn:microsoft.com/office/officeart/2005/8/layout/radial1"/>
    <dgm:cxn modelId="{80E31143-96F3-244D-B5E6-0552F6069472}" type="presParOf" srcId="{82B1DB6B-E8D9-3844-A8B8-43AF0F346745}" destId="{3800FD45-1BBF-0943-A9A3-8F02FDD6F40A}" srcOrd="4" destOrd="0" presId="urn:microsoft.com/office/officeart/2005/8/layout/radial1"/>
    <dgm:cxn modelId="{698CB19C-F293-5C4E-93DB-32669D04F391}" type="presParOf" srcId="{82B1DB6B-E8D9-3844-A8B8-43AF0F346745}" destId="{C29CB532-1B82-584C-A839-B8418512CC8D}" srcOrd="5" destOrd="0" presId="urn:microsoft.com/office/officeart/2005/8/layout/radial1"/>
    <dgm:cxn modelId="{5385CC3E-5876-AA44-BCBE-6BD1F598C807}" type="presParOf" srcId="{C29CB532-1B82-584C-A839-B8418512CC8D}" destId="{CA9797DD-7D46-A646-AA31-48703B6616EA}" srcOrd="0" destOrd="0" presId="urn:microsoft.com/office/officeart/2005/8/layout/radial1"/>
    <dgm:cxn modelId="{5C4898CE-1F45-D543-ACB4-1ACBD59A7072}" type="presParOf" srcId="{82B1DB6B-E8D9-3844-A8B8-43AF0F346745}" destId="{96AE7879-C59F-9447-B4AF-BFD1BD15D118}" srcOrd="6" destOrd="0" presId="urn:microsoft.com/office/officeart/2005/8/layout/radial1"/>
    <dgm:cxn modelId="{CC879F14-4E8A-4E4B-A96C-D56345F660A5}" type="presParOf" srcId="{82B1DB6B-E8D9-3844-A8B8-43AF0F346745}" destId="{56418F3C-2F69-DB42-BD30-38FABFF8409B}" srcOrd="7" destOrd="0" presId="urn:microsoft.com/office/officeart/2005/8/layout/radial1"/>
    <dgm:cxn modelId="{45F0C911-2FD2-E345-A5EC-A6E7ABE35079}" type="presParOf" srcId="{56418F3C-2F69-DB42-BD30-38FABFF8409B}" destId="{D4FF898B-16F3-D84B-BD28-18A8FDBB5D7B}" srcOrd="0" destOrd="0" presId="urn:microsoft.com/office/officeart/2005/8/layout/radial1"/>
    <dgm:cxn modelId="{B5C47879-C423-524E-A8A2-E71555058EA9}" type="presParOf" srcId="{82B1DB6B-E8D9-3844-A8B8-43AF0F346745}" destId="{D94254F2-68A9-5B49-B197-7E17215D8AEC}" srcOrd="8" destOrd="0" presId="urn:microsoft.com/office/officeart/2005/8/layout/radial1"/>
    <dgm:cxn modelId="{B61EB9EA-FBEF-2044-8420-2AE50B3E75C3}" type="presParOf" srcId="{82B1DB6B-E8D9-3844-A8B8-43AF0F346745}" destId="{28575EF3-5C82-B24C-ACCE-CBE0BC00C605}" srcOrd="9" destOrd="0" presId="urn:microsoft.com/office/officeart/2005/8/layout/radial1"/>
    <dgm:cxn modelId="{997521F1-2D68-3A40-BFC2-C8D1E2B390CD}" type="presParOf" srcId="{28575EF3-5C82-B24C-ACCE-CBE0BC00C605}" destId="{22FCA705-4535-0848-A150-C34C12956F8B}" srcOrd="0" destOrd="0" presId="urn:microsoft.com/office/officeart/2005/8/layout/radial1"/>
    <dgm:cxn modelId="{9D1FBC01-689B-BD43-A3BE-0ACCB2002EB4}" type="presParOf" srcId="{82B1DB6B-E8D9-3844-A8B8-43AF0F346745}" destId="{0FC51F9D-1836-F649-BE9F-16C33BC0B532}" srcOrd="10" destOrd="0" presId="urn:microsoft.com/office/officeart/2005/8/layout/radial1"/>
    <dgm:cxn modelId="{A4975950-6FDA-8F49-9CF0-7465C31C8581}" type="presParOf" srcId="{82B1DB6B-E8D9-3844-A8B8-43AF0F346745}" destId="{B14387D8-FF58-614C-890A-3C3A9B938837}" srcOrd="11" destOrd="0" presId="urn:microsoft.com/office/officeart/2005/8/layout/radial1"/>
    <dgm:cxn modelId="{8EC2A498-62D4-5247-AA5D-D0322F3EFCEE}" type="presParOf" srcId="{B14387D8-FF58-614C-890A-3C3A9B938837}" destId="{F87D65EF-D759-FA40-9948-07945A5ACD48}" srcOrd="0" destOrd="0" presId="urn:microsoft.com/office/officeart/2005/8/layout/radial1"/>
    <dgm:cxn modelId="{E7A3D9EF-4810-0B40-8DF9-46C6BAA9362B}" type="presParOf" srcId="{82B1DB6B-E8D9-3844-A8B8-43AF0F346745}" destId="{E4D12F3F-C066-B340-8733-E2CA35ED9C28}" srcOrd="12" destOrd="0" presId="urn:microsoft.com/office/officeart/2005/8/layout/radial1"/>
    <dgm:cxn modelId="{0DE1791D-2755-6A4B-BF6A-A06B3CB9FF40}" type="presParOf" srcId="{82B1DB6B-E8D9-3844-A8B8-43AF0F346745}" destId="{08DB1A57-F88A-3149-A39C-7C6CCCD8901C}" srcOrd="13" destOrd="0" presId="urn:microsoft.com/office/officeart/2005/8/layout/radial1"/>
    <dgm:cxn modelId="{AFEE02F7-8778-D841-B6FD-A2F1BEB923DB}" type="presParOf" srcId="{08DB1A57-F88A-3149-A39C-7C6CCCD8901C}" destId="{33F7C192-F450-9848-B441-B09C54FA15E9}" srcOrd="0" destOrd="0" presId="urn:microsoft.com/office/officeart/2005/8/layout/radial1"/>
    <dgm:cxn modelId="{7F3B74F4-8A16-CE48-BACA-C6FDF0C3E2A2}" type="presParOf" srcId="{82B1DB6B-E8D9-3844-A8B8-43AF0F346745}" destId="{E135B2D6-858F-0349-8B6E-9CA59531C2B5}" srcOrd="14" destOrd="0" presId="urn:microsoft.com/office/officeart/2005/8/layout/radial1"/>
    <dgm:cxn modelId="{F0A9198E-5A7D-D545-9A6E-AC119E0BC6F5}" type="presParOf" srcId="{82B1DB6B-E8D9-3844-A8B8-43AF0F346745}" destId="{F005777F-A2C1-3541-851A-B54ACB454D91}" srcOrd="15" destOrd="0" presId="urn:microsoft.com/office/officeart/2005/8/layout/radial1"/>
    <dgm:cxn modelId="{A1DF43DC-D6D2-5B41-84D8-3B1BA326C9F2}" type="presParOf" srcId="{F005777F-A2C1-3541-851A-B54ACB454D91}" destId="{82020960-7264-0546-8C48-6638F19C0FEF}" srcOrd="0" destOrd="0" presId="urn:microsoft.com/office/officeart/2005/8/layout/radial1"/>
    <dgm:cxn modelId="{F7DA4AE6-06CB-C843-9072-0074757A66A0}" type="presParOf" srcId="{82B1DB6B-E8D9-3844-A8B8-43AF0F346745}" destId="{B0505953-B367-0344-AEBD-8841EA5CA205}" srcOrd="16" destOrd="0" presId="urn:microsoft.com/office/officeart/2005/8/layout/radial1"/>
    <dgm:cxn modelId="{7D627B53-C943-DB4F-9C3C-FF5BC7F94E49}" type="presParOf" srcId="{82B1DB6B-E8D9-3844-A8B8-43AF0F346745}" destId="{4D776650-B298-A343-87F9-6754603A51D7}" srcOrd="17" destOrd="0" presId="urn:microsoft.com/office/officeart/2005/8/layout/radial1"/>
    <dgm:cxn modelId="{FDB75EDF-8719-6749-8FD0-B3A7382674AA}" type="presParOf" srcId="{4D776650-B298-A343-87F9-6754603A51D7}" destId="{7E426B88-39D2-D942-A9ED-38CCD0797B08}" srcOrd="0" destOrd="0" presId="urn:microsoft.com/office/officeart/2005/8/layout/radial1"/>
    <dgm:cxn modelId="{CB7B8770-5C09-D549-B0B0-94FC786DA8D5}" type="presParOf" srcId="{82B1DB6B-E8D9-3844-A8B8-43AF0F346745}" destId="{1FA58301-5447-3C4B-919E-7B7EEB675DEA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73253D-26C3-E54D-A63E-664AB52E745C}">
      <dsp:nvSpPr>
        <dsp:cNvPr id="0" name=""/>
        <dsp:cNvSpPr/>
      </dsp:nvSpPr>
      <dsp:spPr>
        <a:xfrm>
          <a:off x="1356634" y="1711871"/>
          <a:ext cx="723202" cy="72320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Central Human Capabilities</a:t>
          </a:r>
          <a:endParaRPr lang="en-US" sz="700" kern="1200" dirty="0"/>
        </a:p>
      </dsp:txBody>
      <dsp:txXfrm>
        <a:off x="1462544" y="1817781"/>
        <a:ext cx="511382" cy="511382"/>
      </dsp:txXfrm>
    </dsp:sp>
    <dsp:sp modelId="{EE965033-4EB5-3642-96B1-4B511B65F390}">
      <dsp:nvSpPr>
        <dsp:cNvPr id="0" name=""/>
        <dsp:cNvSpPr/>
      </dsp:nvSpPr>
      <dsp:spPr>
        <a:xfrm rot="16200000">
          <a:off x="1392150" y="1366845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01931" y="1369482"/>
        <a:ext cx="32608" cy="32608"/>
      </dsp:txXfrm>
    </dsp:sp>
    <dsp:sp modelId="{A0F80395-C1C0-2340-AF4E-B8C436CAFAEC}">
      <dsp:nvSpPr>
        <dsp:cNvPr id="0" name=""/>
        <dsp:cNvSpPr/>
      </dsp:nvSpPr>
      <dsp:spPr>
        <a:xfrm>
          <a:off x="1356634" y="336498"/>
          <a:ext cx="723202" cy="7232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Life</a:t>
          </a:r>
          <a:endParaRPr lang="en-US" sz="600" kern="1200" dirty="0"/>
        </a:p>
      </dsp:txBody>
      <dsp:txXfrm>
        <a:off x="1462544" y="442408"/>
        <a:ext cx="511382" cy="511382"/>
      </dsp:txXfrm>
    </dsp:sp>
    <dsp:sp modelId="{568281E7-1AD7-FE4C-B31E-E7198E9CA8DD}">
      <dsp:nvSpPr>
        <dsp:cNvPr id="0" name=""/>
        <dsp:cNvSpPr/>
      </dsp:nvSpPr>
      <dsp:spPr>
        <a:xfrm rot="18600000">
          <a:off x="1834186" y="1527733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43967" y="1530370"/>
        <a:ext cx="32608" cy="32608"/>
      </dsp:txXfrm>
    </dsp:sp>
    <dsp:sp modelId="{3800FD45-1BBF-0943-A9A3-8F02FDD6F40A}">
      <dsp:nvSpPr>
        <dsp:cNvPr id="0" name=""/>
        <dsp:cNvSpPr/>
      </dsp:nvSpPr>
      <dsp:spPr>
        <a:xfrm>
          <a:off x="2240706" y="658274"/>
          <a:ext cx="723202" cy="7232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Bodily Integrity</a:t>
          </a:r>
          <a:endParaRPr lang="en-US" sz="600" kern="1200" dirty="0"/>
        </a:p>
      </dsp:txBody>
      <dsp:txXfrm>
        <a:off x="2346616" y="764184"/>
        <a:ext cx="511382" cy="511382"/>
      </dsp:txXfrm>
    </dsp:sp>
    <dsp:sp modelId="{C29CB532-1B82-584C-A839-B8418512CC8D}">
      <dsp:nvSpPr>
        <dsp:cNvPr id="0" name=""/>
        <dsp:cNvSpPr/>
      </dsp:nvSpPr>
      <dsp:spPr>
        <a:xfrm rot="21000000">
          <a:off x="2069389" y="1935116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79169" y="1937752"/>
        <a:ext cx="32608" cy="32608"/>
      </dsp:txXfrm>
    </dsp:sp>
    <dsp:sp modelId="{96AE7879-C59F-9447-B4AF-BFD1BD15D118}">
      <dsp:nvSpPr>
        <dsp:cNvPr id="0" name=""/>
        <dsp:cNvSpPr/>
      </dsp:nvSpPr>
      <dsp:spPr>
        <a:xfrm>
          <a:off x="2711111" y="1473040"/>
          <a:ext cx="723202" cy="7232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Senses, Imagination, and Thought</a:t>
          </a:r>
          <a:endParaRPr lang="en-US" sz="600" kern="1200" dirty="0"/>
        </a:p>
      </dsp:txBody>
      <dsp:txXfrm>
        <a:off x="2817021" y="1578950"/>
        <a:ext cx="511382" cy="511382"/>
      </dsp:txXfrm>
    </dsp:sp>
    <dsp:sp modelId="{56418F3C-2F69-DB42-BD30-38FABFF8409B}">
      <dsp:nvSpPr>
        <dsp:cNvPr id="0" name=""/>
        <dsp:cNvSpPr/>
      </dsp:nvSpPr>
      <dsp:spPr>
        <a:xfrm rot="1800000">
          <a:off x="1987704" y="2398375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97484" y="2401011"/>
        <a:ext cx="32608" cy="32608"/>
      </dsp:txXfrm>
    </dsp:sp>
    <dsp:sp modelId="{D94254F2-68A9-5B49-B197-7E17215D8AEC}">
      <dsp:nvSpPr>
        <dsp:cNvPr id="0" name=""/>
        <dsp:cNvSpPr/>
      </dsp:nvSpPr>
      <dsp:spPr>
        <a:xfrm>
          <a:off x="2547741" y="2399557"/>
          <a:ext cx="723202" cy="7232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Emotions</a:t>
          </a:r>
          <a:endParaRPr lang="en-US" sz="600" kern="1200" dirty="0"/>
        </a:p>
      </dsp:txBody>
      <dsp:txXfrm>
        <a:off x="2653651" y="2505467"/>
        <a:ext cx="511382" cy="511382"/>
      </dsp:txXfrm>
    </dsp:sp>
    <dsp:sp modelId="{28575EF3-5C82-B24C-ACCE-CBE0BC00C605}">
      <dsp:nvSpPr>
        <dsp:cNvPr id="0" name=""/>
        <dsp:cNvSpPr/>
      </dsp:nvSpPr>
      <dsp:spPr>
        <a:xfrm rot="4200000">
          <a:off x="1627353" y="2700745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7133" y="2703381"/>
        <a:ext cx="32608" cy="32608"/>
      </dsp:txXfrm>
    </dsp:sp>
    <dsp:sp modelId="{0FC51F9D-1836-F649-BE9F-16C33BC0B532}">
      <dsp:nvSpPr>
        <dsp:cNvPr id="0" name=""/>
        <dsp:cNvSpPr/>
      </dsp:nvSpPr>
      <dsp:spPr>
        <a:xfrm>
          <a:off x="1827039" y="3004298"/>
          <a:ext cx="723202" cy="72320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Practical Reason</a:t>
          </a:r>
          <a:endParaRPr lang="en-US" sz="600" kern="1200" dirty="0"/>
        </a:p>
      </dsp:txBody>
      <dsp:txXfrm>
        <a:off x="1932949" y="3110208"/>
        <a:ext cx="511382" cy="511382"/>
      </dsp:txXfrm>
    </dsp:sp>
    <dsp:sp modelId="{B14387D8-FF58-614C-890A-3C3A9B938837}">
      <dsp:nvSpPr>
        <dsp:cNvPr id="0" name=""/>
        <dsp:cNvSpPr/>
      </dsp:nvSpPr>
      <dsp:spPr>
        <a:xfrm rot="6600000">
          <a:off x="1156948" y="2700745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66728" y="2703381"/>
        <a:ext cx="32608" cy="32608"/>
      </dsp:txXfrm>
    </dsp:sp>
    <dsp:sp modelId="{E4D12F3F-C066-B340-8733-E2CA35ED9C28}">
      <dsp:nvSpPr>
        <dsp:cNvPr id="0" name=""/>
        <dsp:cNvSpPr/>
      </dsp:nvSpPr>
      <dsp:spPr>
        <a:xfrm>
          <a:off x="886229" y="3004298"/>
          <a:ext cx="723202" cy="72320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Social Affiliations</a:t>
          </a:r>
          <a:endParaRPr lang="en-US" sz="600" kern="1200" dirty="0"/>
        </a:p>
      </dsp:txBody>
      <dsp:txXfrm>
        <a:off x="992139" y="3110208"/>
        <a:ext cx="511382" cy="511382"/>
      </dsp:txXfrm>
    </dsp:sp>
    <dsp:sp modelId="{08DB1A57-F88A-3149-A39C-7C6CCCD8901C}">
      <dsp:nvSpPr>
        <dsp:cNvPr id="0" name=""/>
        <dsp:cNvSpPr/>
      </dsp:nvSpPr>
      <dsp:spPr>
        <a:xfrm rot="9000000">
          <a:off x="796596" y="2398375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106377" y="2401011"/>
        <a:ext cx="32608" cy="32608"/>
      </dsp:txXfrm>
    </dsp:sp>
    <dsp:sp modelId="{E135B2D6-858F-0349-8B6E-9CA59531C2B5}">
      <dsp:nvSpPr>
        <dsp:cNvPr id="0" name=""/>
        <dsp:cNvSpPr/>
      </dsp:nvSpPr>
      <dsp:spPr>
        <a:xfrm>
          <a:off x="165526" y="2399557"/>
          <a:ext cx="723202" cy="72320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Contact with other species</a:t>
          </a:r>
          <a:endParaRPr lang="en-US" sz="600" kern="1200" dirty="0"/>
        </a:p>
      </dsp:txBody>
      <dsp:txXfrm>
        <a:off x="271436" y="2505467"/>
        <a:ext cx="511382" cy="511382"/>
      </dsp:txXfrm>
    </dsp:sp>
    <dsp:sp modelId="{F005777F-A2C1-3541-851A-B54ACB454D91}">
      <dsp:nvSpPr>
        <dsp:cNvPr id="0" name=""/>
        <dsp:cNvSpPr/>
      </dsp:nvSpPr>
      <dsp:spPr>
        <a:xfrm rot="11400000">
          <a:off x="714911" y="1935116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024692" y="1937752"/>
        <a:ext cx="32608" cy="32608"/>
      </dsp:txXfrm>
    </dsp:sp>
    <dsp:sp modelId="{B0505953-B367-0344-AEBD-8841EA5CA205}">
      <dsp:nvSpPr>
        <dsp:cNvPr id="0" name=""/>
        <dsp:cNvSpPr/>
      </dsp:nvSpPr>
      <dsp:spPr>
        <a:xfrm>
          <a:off x="2156" y="1473040"/>
          <a:ext cx="723202" cy="72320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Play</a:t>
          </a:r>
          <a:endParaRPr lang="en-US" sz="600" kern="1200" dirty="0"/>
        </a:p>
      </dsp:txBody>
      <dsp:txXfrm>
        <a:off x="108066" y="1578950"/>
        <a:ext cx="511382" cy="511382"/>
      </dsp:txXfrm>
    </dsp:sp>
    <dsp:sp modelId="{4D776650-B298-A343-87F9-6754603A51D7}">
      <dsp:nvSpPr>
        <dsp:cNvPr id="0" name=""/>
        <dsp:cNvSpPr/>
      </dsp:nvSpPr>
      <dsp:spPr>
        <a:xfrm rot="13800000">
          <a:off x="950114" y="1527733"/>
          <a:ext cx="652169" cy="37880"/>
        </a:xfrm>
        <a:custGeom>
          <a:avLst/>
          <a:gdLst/>
          <a:ahLst/>
          <a:cxnLst/>
          <a:rect l="0" t="0" r="0" b="0"/>
          <a:pathLst>
            <a:path>
              <a:moveTo>
                <a:pt x="0" y="18940"/>
              </a:moveTo>
              <a:lnTo>
                <a:pt x="652169" y="189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59895" y="1530370"/>
        <a:ext cx="32608" cy="32608"/>
      </dsp:txXfrm>
    </dsp:sp>
    <dsp:sp modelId="{1FA58301-5447-3C4B-919E-7B7EEB675DEA}">
      <dsp:nvSpPr>
        <dsp:cNvPr id="0" name=""/>
        <dsp:cNvSpPr/>
      </dsp:nvSpPr>
      <dsp:spPr>
        <a:xfrm>
          <a:off x="472561" y="658274"/>
          <a:ext cx="723202" cy="72320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Control over environment</a:t>
          </a:r>
          <a:endParaRPr lang="en-US" sz="600" kern="1200" dirty="0"/>
        </a:p>
      </dsp:txBody>
      <dsp:txXfrm>
        <a:off x="578471" y="764184"/>
        <a:ext cx="511382" cy="511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1554-3B21-B74F-A744-1C94FAF5044A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85238-1293-CF4D-A142-820151AB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7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Few empirical studies have been conducted on social enterprises, particularly in the United States, to assess its impact on social problems.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85238-1293-CF4D-A142-820151ABCB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8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  <p:sldLayoutId id="2147483805" r:id="rId17"/>
    <p:sldLayoutId id="2147483806" r:id="rId18"/>
    <p:sldLayoutId id="2147483807" r:id="rId19"/>
    <p:sldLayoutId id="2147483808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294" y="1361141"/>
            <a:ext cx="4235824" cy="191414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FFFFFF"/>
                </a:solidFill>
              </a:rPr>
              <a:t>Opportunity Identification and </a:t>
            </a:r>
            <a:r>
              <a:rPr lang="en-US" sz="3200" dirty="0" smtClean="0">
                <a:solidFill>
                  <a:srgbClr val="FFFFFF"/>
                </a:solidFill>
              </a:rPr>
              <a:t>Creation: Using </a:t>
            </a:r>
            <a:r>
              <a:rPr lang="en-US" sz="3200" dirty="0">
                <a:solidFill>
                  <a:srgbClr val="FFFFFF"/>
                </a:solidFill>
              </a:rPr>
              <a:t>the Capability Approach in 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Social Entrepreneurship </a:t>
            </a:r>
            <a:r>
              <a:rPr lang="en-US" sz="3200" dirty="0" smtClean="0">
                <a:solidFill>
                  <a:srgbClr val="FFFFFF"/>
                </a:solidFill>
              </a:rPr>
              <a:t/>
            </a:r>
            <a:br>
              <a:rPr lang="en-US" sz="3200" dirty="0" smtClean="0">
                <a:solidFill>
                  <a:srgbClr val="FFFFFF"/>
                </a:solidFill>
              </a:rPr>
            </a:br>
            <a:r>
              <a:rPr lang="en-US" sz="3200" dirty="0" smtClean="0">
                <a:solidFill>
                  <a:srgbClr val="FFFFFF"/>
                </a:solidFill>
              </a:rPr>
              <a:t>Practice </a:t>
            </a:r>
            <a:r>
              <a:rPr lang="en-US" sz="3200" dirty="0">
                <a:solidFill>
                  <a:srgbClr val="FFFFFF"/>
                </a:solidFill>
              </a:rPr>
              <a:t>and Research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294" y="4595601"/>
            <a:ext cx="6062383" cy="1219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Rasheda L. Weaver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PhD Candidate in Public Affairs-Community Development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Rutgers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ARNOVA 44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Annual Conference </a:t>
            </a:r>
            <a:r>
              <a:rPr lang="en-US" dirty="0">
                <a:solidFill>
                  <a:schemeClr val="tx1"/>
                </a:solidFill>
              </a:rPr>
              <a:t>in Chicago, Illinois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2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Units of </a:t>
            </a: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586753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units of analysis in applications of the capability approach have been individuals, communities, organizations, and societies. </a:t>
            </a:r>
          </a:p>
          <a:p>
            <a:pPr marL="342900" indent="568325">
              <a:buFont typeface="Arial"/>
              <a:buChar char="•"/>
            </a:pPr>
            <a:r>
              <a:rPr lang="en-US" dirty="0" smtClean="0"/>
              <a:t>Focused on capabilities</a:t>
            </a:r>
          </a:p>
          <a:p>
            <a:pPr marL="571500" lvl="1" indent="568325">
              <a:buFont typeface="Arial"/>
              <a:buChar char="•"/>
            </a:pPr>
            <a:r>
              <a:rPr lang="en-US" dirty="0" smtClean="0"/>
              <a:t>Individuals </a:t>
            </a:r>
          </a:p>
          <a:p>
            <a:pPr marL="342900" indent="568325">
              <a:buFont typeface="Arial"/>
              <a:buChar char="•"/>
            </a:pPr>
            <a:r>
              <a:rPr lang="en-US" dirty="0" smtClean="0"/>
              <a:t>Focused on </a:t>
            </a:r>
            <a:r>
              <a:rPr lang="en-US" dirty="0" err="1" smtClean="0"/>
              <a:t>functionings</a:t>
            </a:r>
            <a:endParaRPr lang="en-US" dirty="0" smtClean="0"/>
          </a:p>
          <a:p>
            <a:pPr marL="571500" lvl="1" indent="568325">
              <a:buFont typeface="Arial"/>
              <a:buChar char="•"/>
            </a:pPr>
            <a:r>
              <a:rPr lang="en-US" dirty="0" smtClean="0"/>
              <a:t>Households</a:t>
            </a:r>
          </a:p>
          <a:p>
            <a:pPr marL="571500" lvl="1" indent="568325">
              <a:buFont typeface="Arial"/>
              <a:buChar char="•"/>
            </a:pPr>
            <a:r>
              <a:rPr lang="en-US" dirty="0" smtClean="0"/>
              <a:t>Communities</a:t>
            </a:r>
          </a:p>
          <a:p>
            <a:pPr marL="571500" lvl="1" indent="568325">
              <a:buFont typeface="Arial"/>
              <a:buChar char="•"/>
            </a:pPr>
            <a:r>
              <a:rPr lang="en-US" dirty="0" smtClean="0"/>
              <a:t>Nations (Individually and Collectively)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7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556313" cy="1371600"/>
          </a:xfrm>
        </p:spPr>
        <p:txBody>
          <a:bodyPr>
            <a:normAutofit/>
          </a:bodyPr>
          <a:lstStyle/>
          <a:p>
            <a:r>
              <a:rPr lang="en-US" dirty="0"/>
              <a:t>Quantitative and Qualitative Research Methods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7989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While most empirical applications used quantitative methods, qualitative methods </a:t>
            </a:r>
            <a:r>
              <a:rPr lang="en-US" dirty="0" smtClean="0"/>
              <a:t>have also been </a:t>
            </a:r>
            <a:r>
              <a:rPr lang="en-US" dirty="0"/>
              <a:t>used when operationalizing the capability approach. </a:t>
            </a:r>
          </a:p>
          <a:p>
            <a:pPr marL="0" indent="0">
              <a:buNone/>
            </a:pPr>
            <a:r>
              <a:rPr lang="en-US" b="1" u="sng" dirty="0" smtClean="0"/>
              <a:t>Method</a:t>
            </a:r>
            <a:endParaRPr lang="en-US" b="1" u="sng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Quantitative – 32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All used secondary data and focused on </a:t>
            </a:r>
            <a:r>
              <a:rPr lang="en-US" dirty="0" err="1" smtClean="0"/>
              <a:t>functionings</a:t>
            </a:r>
            <a:r>
              <a:rPr lang="en-US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Qualitative- </a:t>
            </a:r>
            <a:r>
              <a:rPr lang="en-US" dirty="0"/>
              <a:t>7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3 used mixed-method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4 focused on program assessments in practice.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5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Diverse Statistical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28377"/>
            <a:ext cx="7556313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Over a dozen statistical techniques were used in empirical studies. Two techniques were developed specifically for the using the approach.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01538"/>
              </p:ext>
            </p:extLst>
          </p:nvPr>
        </p:nvGraphicFramePr>
        <p:xfrm>
          <a:off x="956236" y="2759351"/>
          <a:ext cx="6768352" cy="3487901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384176"/>
                <a:gridCol w="3384176"/>
              </a:tblGrid>
              <a:tr h="182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Statistical Technique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Frequency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29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Fuzzy Set Theory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8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Cutoffs with/without weights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8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Alkire-Foster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7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Regression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5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Correlation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4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Multiple Correspondence Analysis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Frequencies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Factor Analysis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Rankings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Clustering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Structural Equations Model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20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Community Capability Index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26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Use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88141"/>
            <a:ext cx="7556313" cy="4144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capability approach has been used in practice </a:t>
            </a:r>
            <a:r>
              <a:rPr lang="en-US" dirty="0" smtClean="0"/>
              <a:t>to: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Identify participants for </a:t>
            </a:r>
            <a:r>
              <a:rPr lang="en-US" sz="2000" dirty="0"/>
              <a:t>social interventions (</a:t>
            </a:r>
            <a:r>
              <a:rPr lang="en-US" sz="2000" dirty="0" err="1"/>
              <a:t>Azevedo</a:t>
            </a:r>
            <a:r>
              <a:rPr lang="en-US" sz="2000" dirty="0"/>
              <a:t> &amp; Robles, 2013</a:t>
            </a:r>
            <a:r>
              <a:rPr lang="en-US" sz="2000" dirty="0" smtClean="0"/>
              <a:t>) and to understand the core needs of particular communities (El </a:t>
            </a:r>
            <a:r>
              <a:rPr lang="en-US" sz="2000" dirty="0" err="1" smtClean="0"/>
              <a:t>Harizi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Klemick</a:t>
            </a:r>
            <a:r>
              <a:rPr lang="en-US" sz="2000" dirty="0" smtClean="0"/>
              <a:t>, 2007)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To assess </a:t>
            </a:r>
            <a:r>
              <a:rPr lang="en-US" sz="2000" dirty="0"/>
              <a:t>the impact </a:t>
            </a:r>
            <a:r>
              <a:rPr lang="en-US" sz="2000" dirty="0" smtClean="0"/>
              <a:t>of:</a:t>
            </a:r>
          </a:p>
          <a:p>
            <a:pPr lvl="2"/>
            <a:r>
              <a:rPr lang="en-US" sz="2000" dirty="0" smtClean="0"/>
              <a:t>Single </a:t>
            </a:r>
            <a:r>
              <a:rPr lang="en-US" sz="2000" dirty="0"/>
              <a:t>programs (</a:t>
            </a:r>
            <a:r>
              <a:rPr lang="en-US" sz="2000" dirty="0" err="1"/>
              <a:t>DeJaeghere</a:t>
            </a:r>
            <a:r>
              <a:rPr lang="en-US" sz="2000" dirty="0"/>
              <a:t> &amp; Baxter, </a:t>
            </a:r>
            <a:r>
              <a:rPr lang="en-US" sz="2000" dirty="0" smtClean="0"/>
              <a:t>2014; </a:t>
            </a:r>
            <a:r>
              <a:rPr lang="en-US" sz="2000" dirty="0" err="1" smtClean="0"/>
              <a:t>Grunfield</a:t>
            </a:r>
            <a:r>
              <a:rPr lang="en-US" sz="2000" dirty="0" smtClean="0"/>
              <a:t>, </a:t>
            </a:r>
            <a:r>
              <a:rPr lang="en-US" sz="2000" dirty="0" err="1" smtClean="0"/>
              <a:t>Hak</a:t>
            </a:r>
            <a:r>
              <a:rPr lang="en-US" sz="2000" dirty="0" smtClean="0"/>
              <a:t>, &amp; Pin, 2011; </a:t>
            </a:r>
            <a:r>
              <a:rPr lang="en-US" sz="2000" dirty="0" err="1" smtClean="0"/>
              <a:t>Schischka</a:t>
            </a:r>
            <a:r>
              <a:rPr lang="en-US" sz="2000" dirty="0" smtClean="0"/>
              <a:t>, </a:t>
            </a:r>
            <a:r>
              <a:rPr lang="en-US" sz="2000" dirty="0" err="1" smtClean="0"/>
              <a:t>Dalzel</a:t>
            </a:r>
            <a:r>
              <a:rPr lang="en-US" sz="2000" dirty="0" smtClean="0"/>
              <a:t>, &amp; Saunders, 2008) </a:t>
            </a:r>
          </a:p>
          <a:p>
            <a:pPr lvl="2"/>
            <a:r>
              <a:rPr lang="en-US" sz="2000" dirty="0"/>
              <a:t>M</a:t>
            </a:r>
            <a:r>
              <a:rPr lang="en-US" sz="2000" dirty="0" smtClean="0"/>
              <a:t>ultiple </a:t>
            </a:r>
            <a:r>
              <a:rPr lang="en-US" sz="2000" dirty="0"/>
              <a:t>organizations </a:t>
            </a:r>
            <a:r>
              <a:rPr lang="en-US" sz="2000" dirty="0" smtClean="0"/>
              <a:t>(</a:t>
            </a:r>
            <a:r>
              <a:rPr lang="en-US" sz="2000" dirty="0" err="1" smtClean="0"/>
              <a:t>Anich</a:t>
            </a:r>
            <a:r>
              <a:rPr lang="en-US" sz="2000" dirty="0" smtClean="0"/>
              <a:t>, </a:t>
            </a:r>
            <a:r>
              <a:rPr lang="en-US" sz="2000" dirty="0" err="1" smtClean="0"/>
              <a:t>Biggeri</a:t>
            </a:r>
            <a:r>
              <a:rPr lang="en-US" sz="2000" dirty="0" smtClean="0"/>
              <a:t>, </a:t>
            </a:r>
            <a:r>
              <a:rPr lang="en-US" sz="2000" dirty="0" err="1" smtClean="0"/>
              <a:t>Libanora</a:t>
            </a:r>
            <a:r>
              <a:rPr lang="en-US" sz="2000" dirty="0" smtClean="0"/>
              <a:t>, &amp; </a:t>
            </a:r>
            <a:r>
              <a:rPr lang="en-US" sz="2000" dirty="0" err="1" smtClean="0"/>
              <a:t>Mariani</a:t>
            </a:r>
            <a:r>
              <a:rPr lang="en-US" sz="2000" dirty="0" smtClean="0"/>
              <a:t>, 2011)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5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089153" cy="1371600"/>
          </a:xfrm>
        </p:spPr>
        <p:txBody>
          <a:bodyPr>
            <a:normAutofit/>
          </a:bodyPr>
          <a:lstStyle/>
          <a:p>
            <a:r>
              <a:rPr lang="en-US" dirty="0"/>
              <a:t>Using the Capability Approach in Social Entrepreneurship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33822"/>
              </p:ext>
            </p:extLst>
          </p:nvPr>
        </p:nvGraphicFramePr>
        <p:xfrm>
          <a:off x="457199" y="1561989"/>
          <a:ext cx="7551272" cy="4596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491"/>
                <a:gridCol w="2409980"/>
                <a:gridCol w="3815801"/>
              </a:tblGrid>
              <a:tr h="4816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Stakeholder Standpoint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Utilizing the Capability Approach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Value for Practice/ Research</a:t>
                      </a:r>
                      <a:endParaRPr lang="en-US" sz="16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Social Entrepreneur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Identify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areas of opportunity for new and existing ventures.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Aid in recruitment efforts for programs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Designing programs based on beneficiary needs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Comparing program outcomes to needs to assess value creation.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76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Employees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Examine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the impact of social enterprises on their employees well-being.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Understanding how employment at social enterprise influences employees can provide insight into unique influences, challenges, and strengths it presents for human resources.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4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Beneficiaries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Understand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the impact of services and programs on beneficiaries.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Enables social entrepreneurs to understand the impact of their business. Investors, seed funders, and policy makers can utilize information. </a:t>
                      </a:r>
                      <a:endParaRPr lang="en-US" sz="16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067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3436"/>
            <a:ext cx="6747997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Monetary/quantitative social impact assessments are often desired in practice and research. </a:t>
            </a:r>
          </a:p>
          <a:p>
            <a:pPr lvl="1"/>
            <a:r>
              <a:rPr lang="en-US" dirty="0" smtClean="0"/>
              <a:t>Can be used in conjunction with other social value measurement tools (Kato et al. </a:t>
            </a:r>
            <a:r>
              <a:rPr lang="en-US" i="1" dirty="0" smtClean="0"/>
              <a:t>forthcoming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Complex operationalization due to choosing dimensions.</a:t>
            </a:r>
          </a:p>
          <a:p>
            <a:r>
              <a:rPr lang="en-US" dirty="0" smtClean="0"/>
              <a:t>Understanding capabilities often takes a ground-level approach.</a:t>
            </a:r>
          </a:p>
        </p:txBody>
      </p:sp>
    </p:spTree>
    <p:extLst>
      <p:ext uri="{BB962C8B-B14F-4D97-AF65-F5344CB8AC3E}">
        <p14:creationId xmlns:p14="http://schemas.microsoft.com/office/powerpoint/2010/main" val="4026603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062" y="1413435"/>
            <a:ext cx="755631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This study was conducted to highlight how the capability approach could be used in practical and research efforts in the field of social entrepreneurship.</a:t>
            </a:r>
          </a:p>
          <a:p>
            <a:r>
              <a:rPr lang="en-US" dirty="0" smtClean="0"/>
              <a:t>Implications</a:t>
            </a:r>
          </a:p>
          <a:p>
            <a:pPr marL="793750" lvl="1" indent="-342900">
              <a:buFont typeface="Arial"/>
              <a:buChar char="•"/>
            </a:pPr>
            <a:r>
              <a:rPr lang="en-US" dirty="0" smtClean="0"/>
              <a:t>Practice</a:t>
            </a:r>
          </a:p>
          <a:p>
            <a:pPr marL="1141413" lvl="2" indent="-342900">
              <a:buFont typeface="Arial"/>
              <a:buChar char="•"/>
            </a:pPr>
            <a:r>
              <a:rPr lang="en-US" dirty="0" smtClean="0"/>
              <a:t>Opportunity Identification</a:t>
            </a:r>
          </a:p>
          <a:p>
            <a:pPr marL="1141413" lvl="2" indent="-342900">
              <a:buFont typeface="Arial"/>
              <a:buChar char="•"/>
            </a:pPr>
            <a:r>
              <a:rPr lang="en-US" dirty="0" smtClean="0"/>
              <a:t>Employee Well-Being Assessment</a:t>
            </a:r>
          </a:p>
          <a:p>
            <a:pPr marL="1141413" lvl="2" indent="-342900">
              <a:buFont typeface="Arial"/>
              <a:buChar char="•"/>
            </a:pPr>
            <a:r>
              <a:rPr lang="en-US" dirty="0" smtClean="0"/>
              <a:t>Program Performance Assessment</a:t>
            </a:r>
            <a:endParaRPr lang="en-US" dirty="0"/>
          </a:p>
          <a:p>
            <a:pPr marL="793750" lvl="1" indent="-342900">
              <a:buFont typeface="Arial"/>
              <a:buChar char="•"/>
            </a:pPr>
            <a:r>
              <a:rPr lang="en-US" dirty="0" smtClean="0"/>
              <a:t>Research</a:t>
            </a:r>
          </a:p>
          <a:p>
            <a:pPr marL="1141413" lvl="2" indent="-342900">
              <a:buFont typeface="Arial"/>
              <a:buChar char="•"/>
            </a:pPr>
            <a:r>
              <a:rPr lang="en-US" dirty="0"/>
              <a:t>M</a:t>
            </a:r>
            <a:r>
              <a:rPr lang="en-US" dirty="0" smtClean="0"/>
              <a:t>ethods and purposes for operationalizing the capability approach.</a:t>
            </a:r>
          </a:p>
          <a:p>
            <a:pPr marL="800100" lvl="1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63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Contact Information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dirty="0" smtClean="0"/>
              <a:t>Rasheda L. Weaver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dirty="0" smtClean="0"/>
              <a:t>Doctoral Candidate in Public Affairs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dirty="0" smtClean="0"/>
              <a:t>Rutgers University-Camden</a:t>
            </a:r>
          </a:p>
          <a:p>
            <a:pPr marL="0" indent="0" algn="ctr">
              <a:lnSpc>
                <a:spcPct val="50000"/>
              </a:lnSpc>
              <a:buNone/>
            </a:pPr>
            <a:r>
              <a:rPr lang="en-US" dirty="0" err="1" smtClean="0"/>
              <a:t>Rasheda.weaver@rutgers.edu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771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585189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Limited empirical research of how social enterprises combat social problems. 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Present the capability approach as a tool for identifying and creating opportunities pertaining the alleviation of social problems.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8505"/>
          <a:stretch/>
        </p:blipFill>
        <p:spPr>
          <a:xfrm>
            <a:off x="5304119" y="2032000"/>
            <a:ext cx="3047999" cy="331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7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294"/>
            <a:ext cx="7597587" cy="467686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Role of Social Enterprises in Opportunity Creation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Presentation of Capability Approach as a Social Value Measure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Literature Review of </a:t>
            </a:r>
            <a:r>
              <a:rPr lang="en-US" dirty="0" err="1" smtClean="0"/>
              <a:t>Operationalizations</a:t>
            </a:r>
            <a:r>
              <a:rPr lang="en-US" dirty="0" smtClean="0"/>
              <a:t> of the Capability Approach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Using the Capability Approach in Social Enterprise Research and Practice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Limitations of the Capability Approach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Conclusion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1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26915" cy="1371600"/>
          </a:xfrm>
        </p:spPr>
        <p:txBody>
          <a:bodyPr>
            <a:normAutofit/>
          </a:bodyPr>
          <a:lstStyle/>
          <a:p>
            <a:r>
              <a:rPr lang="en-US" sz="3600" dirty="0"/>
              <a:t>The Role of Social Enterprise in Opportunity </a:t>
            </a:r>
            <a:r>
              <a:rPr lang="en-US" sz="3600" dirty="0" smtClean="0"/>
              <a:t>Creation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8706" y="1786965"/>
            <a:ext cx="4422588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Social enterprise has emerged as an “innovative” institutional form (</a:t>
            </a:r>
            <a:r>
              <a:rPr lang="en-US" b="0" dirty="0"/>
              <a:t>The Social Enterprise Alliance, 2015; Katz &amp; Page, 2010; </a:t>
            </a:r>
            <a:r>
              <a:rPr lang="en-US" b="0" dirty="0" err="1"/>
              <a:t>Seelos</a:t>
            </a:r>
            <a:r>
              <a:rPr lang="en-US" b="0" dirty="0"/>
              <a:t> &amp; </a:t>
            </a:r>
            <a:r>
              <a:rPr lang="en-US" b="0" dirty="0" err="1"/>
              <a:t>Mair</a:t>
            </a:r>
            <a:r>
              <a:rPr lang="en-US" b="0" dirty="0"/>
              <a:t>, 2005 </a:t>
            </a:r>
            <a:r>
              <a:rPr lang="en-US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Creation of four social enterprise laws since 2008.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smtClean="0"/>
              <a:t>The social and economic bottom-line structure of social enterprises is often promoted as a more sustainable method for solving social problems.</a:t>
            </a:r>
            <a:endParaRPr lang="en-US" b="0" dirty="0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" y="2077233"/>
            <a:ext cx="3053024" cy="33762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606611" y="5643883"/>
            <a:ext cx="33079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Source: The </a:t>
            </a:r>
            <a:r>
              <a:rPr lang="en-US" sz="1400" dirty="0"/>
              <a:t>Social Enterprise </a:t>
            </a:r>
            <a:r>
              <a:rPr lang="en-US" sz="1400" dirty="0" smtClean="0"/>
              <a:t>Alliance (2015)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576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34730" cy="137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Capability </a:t>
            </a:r>
            <a:r>
              <a:rPr lang="en-US" sz="3600" dirty="0" smtClean="0"/>
              <a:t>Approach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941"/>
            <a:ext cx="4428565" cy="48561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capability approach asserts that human life is multidimensional and thus can be enriched or deprived in a variety of ways (</a:t>
            </a:r>
            <a:r>
              <a:rPr lang="en-US" dirty="0" err="1"/>
              <a:t>Sen</a:t>
            </a:r>
            <a:r>
              <a:rPr lang="en-US" dirty="0"/>
              <a:t>, 1992)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Capabilities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err="1" smtClean="0"/>
              <a:t>Functionings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capability approach is used to examine the efficacy of social interventions and policies pertaining to human well-being (Nussbaum, 2004).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set list of capabilities.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86521704"/>
              </p:ext>
            </p:extLst>
          </p:nvPr>
        </p:nvGraphicFramePr>
        <p:xfrm>
          <a:off x="5169647" y="1434353"/>
          <a:ext cx="343647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12870" y="5498353"/>
            <a:ext cx="29284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Central Human Capabilities (Nussbaum, 2003)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4220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167977"/>
            <a:ext cx="8133976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Capability Approach and Social Value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7476566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/>
              <a:t>Kato, Weaver, &amp; Ashley (forthcoming) suggest the capability approach supersedes popular social value measures by offering a multidimensional, qualitative understanding of </a:t>
            </a:r>
            <a:r>
              <a:rPr lang="en-US" dirty="0" smtClean="0"/>
              <a:t>social value.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current research explores this idea in the context of social entrepreneurship by examining characteristics in </a:t>
            </a:r>
            <a:r>
              <a:rPr lang="en-US" dirty="0" err="1" smtClean="0"/>
              <a:t>operationlizations</a:t>
            </a:r>
            <a:r>
              <a:rPr lang="en-US" dirty="0" smtClean="0"/>
              <a:t> of the capability approach.</a:t>
            </a:r>
          </a:p>
        </p:txBody>
      </p:sp>
    </p:spTree>
    <p:extLst>
      <p:ext uri="{BB962C8B-B14F-4D97-AF65-F5344CB8AC3E}">
        <p14:creationId xmlns:p14="http://schemas.microsoft.com/office/powerpoint/2010/main" val="3951885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Literature Review of Capability Approach Applications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7200"/>
            <a:ext cx="7556313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order to foster understanding of </a:t>
            </a:r>
            <a:r>
              <a:rPr lang="en-US" b="1" u="sng" dirty="0" smtClean="0"/>
              <a:t>how</a:t>
            </a:r>
            <a:r>
              <a:rPr lang="en-US" dirty="0" smtClean="0"/>
              <a:t> the capability approach can be used to measure social value, this study reviewed its application in research and practice. 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Sample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64 </a:t>
            </a:r>
            <a:r>
              <a:rPr lang="en-US" dirty="0"/>
              <a:t>articles </a:t>
            </a:r>
            <a:r>
              <a:rPr lang="en-US" dirty="0" smtClean="0"/>
              <a:t>on the capability approach.</a:t>
            </a:r>
          </a:p>
          <a:p>
            <a:pPr marL="1141413" lvl="2" indent="-342900">
              <a:buFont typeface="Arial"/>
              <a:buChar char="•"/>
            </a:pPr>
            <a:r>
              <a:rPr lang="en-US" dirty="0"/>
              <a:t>28 </a:t>
            </a:r>
            <a:r>
              <a:rPr lang="en-US" dirty="0" smtClean="0"/>
              <a:t>conceptual and 36 empirical.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5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00200"/>
            <a:ext cx="7778703" cy="4880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Findings revealed the following five </a:t>
            </a:r>
            <a:r>
              <a:rPr lang="en-US" dirty="0"/>
              <a:t>main characteristics in </a:t>
            </a:r>
            <a:r>
              <a:rPr lang="en-US" dirty="0" smtClean="0"/>
              <a:t>applications </a:t>
            </a:r>
            <a:r>
              <a:rPr lang="en-US" dirty="0"/>
              <a:t>of the capability </a:t>
            </a:r>
            <a:r>
              <a:rPr lang="en-US" dirty="0" smtClean="0"/>
              <a:t>approach:</a:t>
            </a:r>
          </a:p>
          <a:p>
            <a:pPr marL="806450" lvl="1" indent="-531813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Diverse research purposes and in various contexts.</a:t>
            </a:r>
          </a:p>
          <a:p>
            <a:pPr marL="803275" lvl="1" indent="-528638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Individual, community, and societal units of analysis.</a:t>
            </a:r>
          </a:p>
          <a:p>
            <a:pPr marL="803275" lvl="1" indent="-528638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Quantitative and qualitative methods.</a:t>
            </a:r>
          </a:p>
          <a:p>
            <a:pPr marL="803275" lvl="1" indent="-528638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Various statistical tools.</a:t>
            </a:r>
          </a:p>
          <a:p>
            <a:pPr marL="858838" lvl="1" indent="-584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Used in practice for program performance assessment and recruiting efforts.  </a:t>
            </a:r>
          </a:p>
        </p:txBody>
      </p:sp>
    </p:spTree>
    <p:extLst>
      <p:ext uri="{BB962C8B-B14F-4D97-AF65-F5344CB8AC3E}">
        <p14:creationId xmlns:p14="http://schemas.microsoft.com/office/powerpoint/2010/main" val="1363371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476565" cy="1371600"/>
          </a:xfrm>
        </p:spPr>
        <p:txBody>
          <a:bodyPr>
            <a:normAutofit/>
          </a:bodyPr>
          <a:lstStyle/>
          <a:p>
            <a:r>
              <a:rPr lang="en-US" dirty="0"/>
              <a:t>Diverse Research Purposes and </a:t>
            </a:r>
            <a:r>
              <a:rPr lang="en-US" dirty="0" smtClean="0"/>
              <a:t>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318"/>
            <a:ext cx="7556313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capability approach has been used to examine a variety of social concerns such as poverty, life-satisfaction, and human development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657884"/>
              </p:ext>
            </p:extLst>
          </p:nvPr>
        </p:nvGraphicFramePr>
        <p:xfrm>
          <a:off x="1060824" y="2741705"/>
          <a:ext cx="6096000" cy="3563472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048000"/>
                <a:gridCol w="3048000"/>
              </a:tblGrid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Research Purpose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Frequency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Multidimensional Poverty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9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Well-Being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6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Quality of Life Evaluation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Life Satisfaction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3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Child Poverty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Disability Evaluation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2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Governance Measurement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Conditional Cash Transfer Recruitment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Educational Opportunity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Employment Opportunity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1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Community Capability Assessment</a:t>
                      </a:r>
                      <a:endParaRPr lang="en-US" sz="1100" b="1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420991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16256</TotalTime>
  <Words>1037</Words>
  <Application>Microsoft Macintosh PowerPoint</Application>
  <PresentationFormat>On-screen Show (4:3)</PresentationFormat>
  <Paragraphs>170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Advantage</vt:lpstr>
      <vt:lpstr>Opportunity Identification and Creation: Using the Capability Approach in  Social Entrepreneurship  Practice and Research </vt:lpstr>
      <vt:lpstr>Motivation</vt:lpstr>
      <vt:lpstr>Overview</vt:lpstr>
      <vt:lpstr>The Role of Social Enterprise in Opportunity Creation</vt:lpstr>
      <vt:lpstr>The Capability Approach</vt:lpstr>
      <vt:lpstr>The Capability Approach and Social Value Measurement</vt:lpstr>
      <vt:lpstr>Literature Review of Capability Approach Applications</vt:lpstr>
      <vt:lpstr>Findings</vt:lpstr>
      <vt:lpstr>Diverse Research Purposes and Contexts</vt:lpstr>
      <vt:lpstr>Multiple Units of Analysis</vt:lpstr>
      <vt:lpstr>Quantitative and Qualitative Research Methods </vt:lpstr>
      <vt:lpstr>Diverse Statistical Techniques</vt:lpstr>
      <vt:lpstr>5. Use in Practice</vt:lpstr>
      <vt:lpstr>Using the Capability Approach in Social Entrepreneurship</vt:lpstr>
      <vt:lpstr>Limitations</vt:lpstr>
      <vt:lpstr>Conclusion</vt:lpstr>
      <vt:lpstr> 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Identification and Creation: Using the Capability Approach in  Social Entrepreneurship  Practice and Research </dc:title>
  <dc:creator>Rasheda Simpson</dc:creator>
  <cp:lastModifiedBy>Rasheda Simpson</cp:lastModifiedBy>
  <cp:revision>38</cp:revision>
  <dcterms:created xsi:type="dcterms:W3CDTF">2015-11-06T16:00:19Z</dcterms:created>
  <dcterms:modified xsi:type="dcterms:W3CDTF">2015-11-21T04:13:30Z</dcterms:modified>
</cp:coreProperties>
</file>