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9" r:id="rId3"/>
    <p:sldId id="350" r:id="rId4"/>
    <p:sldId id="346" r:id="rId5"/>
    <p:sldId id="339" r:id="rId6"/>
    <p:sldId id="341" r:id="rId7"/>
    <p:sldId id="348" r:id="rId8"/>
    <p:sldId id="340" r:id="rId9"/>
    <p:sldId id="342" r:id="rId10"/>
    <p:sldId id="343" r:id="rId11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hlink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hlink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hlink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hlink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hlink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hlink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hlink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hlink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hlink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500" autoAdjust="0"/>
  </p:normalViewPr>
  <p:slideViewPr>
    <p:cSldViewPr>
      <p:cViewPr varScale="1">
        <p:scale>
          <a:sx n="52" d="100"/>
          <a:sy n="52" d="100"/>
        </p:scale>
        <p:origin x="-96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697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7" tIns="45929" rIns="91857" bIns="45929" numCol="1" anchor="t" anchorCtr="0" compatLnSpc="1">
            <a:prstTxWarp prst="textNoShape">
              <a:avLst/>
            </a:prstTxWarp>
          </a:bodyPr>
          <a:lstStyle>
            <a:lvl1pPr algn="l" defTabSz="918565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304" y="0"/>
            <a:ext cx="2971696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7" tIns="45929" rIns="91857" bIns="45929" numCol="1" anchor="t" anchorCtr="0" compatLnSpc="1">
            <a:prstTxWarp prst="textNoShape">
              <a:avLst/>
            </a:prstTxWarp>
          </a:bodyPr>
          <a:lstStyle>
            <a:lvl1pPr algn="r" defTabSz="918565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3482"/>
            <a:ext cx="2971697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7" tIns="45929" rIns="91857" bIns="45929" numCol="1" anchor="b" anchorCtr="0" compatLnSpc="1">
            <a:prstTxWarp prst="textNoShape">
              <a:avLst/>
            </a:prstTxWarp>
          </a:bodyPr>
          <a:lstStyle>
            <a:lvl1pPr algn="l" defTabSz="918565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304" y="8833482"/>
            <a:ext cx="2971696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7" tIns="45929" rIns="91857" bIns="45929" numCol="1" anchor="b" anchorCtr="0" compatLnSpc="1">
            <a:prstTxWarp prst="textNoShape">
              <a:avLst/>
            </a:prstTxWarp>
          </a:bodyPr>
          <a:lstStyle>
            <a:lvl1pPr algn="r" defTabSz="918565">
              <a:defRPr sz="1200">
                <a:solidFill>
                  <a:schemeClr val="tx1"/>
                </a:solidFill>
              </a:defRPr>
            </a:lvl1pPr>
          </a:lstStyle>
          <a:p>
            <a:fld id="{F5B38C30-DDA4-47C0-BC02-409AA8D3D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17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697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 defTabSz="913854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753" y="0"/>
            <a:ext cx="2971697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defTabSz="913854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180" y="4416741"/>
            <a:ext cx="5487640" cy="418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897"/>
            <a:ext cx="2971697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 defTabSz="913854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753" y="8831897"/>
            <a:ext cx="2971697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defTabSz="913854">
              <a:defRPr sz="1200">
                <a:solidFill>
                  <a:schemeClr val="tx1"/>
                </a:solidFill>
              </a:defRPr>
            </a:lvl1pPr>
          </a:lstStyle>
          <a:p>
            <a:fld id="{5DF0E7BF-529E-4E81-A5EB-2EA01B08CE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0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B6077-4E9F-42CF-9340-EBC4C4FD6785}" type="slidenum">
              <a:rPr lang="en-US"/>
              <a:pPr/>
              <a:t>1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1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E829E-10B5-4853-ADE8-72F9D7DA4C39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348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E829E-10B5-4853-ADE8-72F9D7DA4C39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952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E829E-10B5-4853-ADE8-72F9D7DA4C39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422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E829E-10B5-4853-ADE8-72F9D7DA4C39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31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E829E-10B5-4853-ADE8-72F9D7DA4C39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748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6A00E-D732-406D-A90E-F438019D2DA7}" type="slidenum">
              <a:rPr lang="en-US"/>
              <a:pPr/>
              <a:t>9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52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E829E-10B5-4853-ADE8-72F9D7DA4C39}" type="slidenum">
              <a:rPr lang="en-US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10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ARNOVA 2011 – Toronto, Canada – Shockley &amp; Frank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A2E9-1D3F-4AEE-AADA-78CE7E6F2F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0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ARNOVA 2011 – Toronto, Canada – Shockley &amp; Frank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CED8-C92B-46C8-8E37-B6CCE4135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ARNOVA 2011 – Toronto, Canada – Shockley &amp; Frank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FE24-D5F3-4DDC-B38D-9CB31D1A2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9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ARNOVA 2011 – Toronto, Canada – Shockley &amp; Frank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085D-B6E7-4234-B370-B599BFFF1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5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ARNOVA 2011 – Toronto, Canada – Shockley &amp; Frank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F54E-D2B2-4ACE-A915-90FFE1915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0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ARNOVA 2011 – Toronto, Canada – Shockley &amp; Frank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21C0-15B8-4E14-879A-592ED991E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8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ARNOVA 2011 – Toronto, Canada – Shockley &amp; Frank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50260-9797-4ABF-95DA-6173E0E62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9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ARNOVA 2011 – Toronto, Canada – Shockley &amp; Frank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08EE-F271-4204-85C4-BC3E6D70A6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4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ARNOVA 2011 – Toronto, Canada – Shockley &amp; Frank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B972-BAE8-49C0-A81B-7BC184A3F4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1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ARNOVA 2011 – Toronto, Canada – Shockley &amp; Frank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14E1-54C5-4D8B-A0BA-AF923BDC1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6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ARNOVA 2011 – Toronto, Canada – Shockley &amp; Frank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931D8-CEDA-4CE3-B34A-2BC9337047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7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ARNOVA 2011 – Toronto, Canada – Shockley &amp; Frank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94478-E945-4649-85FC-BB46430447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4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2438400"/>
          </a:xfrm>
        </p:spPr>
        <p:txBody>
          <a:bodyPr>
            <a:normAutofit/>
          </a:bodyPr>
          <a:lstStyle/>
          <a:p>
            <a:pPr rtl="1"/>
            <a:r>
              <a:rPr lang="ar-SA" sz="3200" b="1" cap="all" dirty="0" smtClean="0">
                <a:solidFill>
                  <a:srgbClr val="FF0000"/>
                </a:solidFill>
                <a:effectLst/>
              </a:rPr>
              <a:t>الابتكار الاجتماعي</a:t>
            </a:r>
            <a:r>
              <a:rPr lang="en-US" sz="3200" b="1" cap="all" dirty="0" smtClean="0">
                <a:solidFill>
                  <a:srgbClr val="FF0000"/>
                </a:solidFill>
                <a:effectLst/>
              </a:rPr>
              <a:t>: </a:t>
            </a:r>
            <a:r>
              <a:rPr lang="en-US" sz="3200" b="1" cap="all" dirty="0" smtClean="0">
                <a:effectLst/>
              </a:rPr>
              <a:t/>
            </a:r>
            <a:br>
              <a:rPr lang="en-US" sz="3200" b="1" cap="all" dirty="0" smtClean="0">
                <a:effectLst/>
              </a:rPr>
            </a:br>
            <a:r>
              <a:rPr lang="ar-SA" sz="3200" b="1" cap="all" dirty="0" smtClean="0"/>
              <a:t>عندما تتقاطع السياسة العامة مع ريادة الأعمال الاجتماعية</a:t>
            </a:r>
            <a:r>
              <a:rPr lang="en-US" sz="3200" b="1" cap="all" dirty="0">
                <a:effectLst/>
              </a:rPr>
              <a:t/>
            </a:r>
            <a:br>
              <a:rPr lang="en-US" sz="3200" b="1" cap="all" dirty="0">
                <a:effectLst/>
              </a:rPr>
            </a:br>
            <a:r>
              <a:rPr lang="en-US" sz="3200" b="1" cap="all" dirty="0" smtClean="0">
                <a:solidFill>
                  <a:srgbClr val="FF0000"/>
                </a:solidFill>
              </a:rPr>
              <a:t/>
            </a:r>
            <a:br>
              <a:rPr lang="en-US" sz="3200" b="1" cap="all" dirty="0" smtClean="0">
                <a:solidFill>
                  <a:srgbClr val="FF0000"/>
                </a:solidFill>
              </a:rPr>
            </a:br>
            <a:endParaRPr lang="en-US" sz="3200" b="1" cap="all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624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ar-SA" sz="2400" dirty="0" smtClean="0"/>
              <a:t>جوردان إي شوكلي</a:t>
            </a:r>
            <a:endParaRPr lang="en-US" sz="2400" dirty="0" smtClean="0"/>
          </a:p>
          <a:p>
            <a:r>
              <a:rPr lang="ar-SA" sz="2400" dirty="0" smtClean="0"/>
              <a:t>بيتر فرانك</a:t>
            </a:r>
            <a:endParaRPr lang="en-US" sz="2400" dirty="0"/>
          </a:p>
          <a:p>
            <a:endParaRPr lang="en-US" sz="2400" dirty="0"/>
          </a:p>
          <a:p>
            <a:r>
              <a:rPr lang="ar-SA" sz="2400" i="1" dirty="0" err="1" smtClean="0"/>
              <a:t>أرنوفا</a:t>
            </a:r>
            <a:r>
              <a:rPr lang="ar-SA" sz="2400" i="1" dirty="0" smtClean="0"/>
              <a:t> 2014 شيكاغو</a:t>
            </a:r>
            <a:endParaRPr lang="en-US" sz="2400" i="1" dirty="0" smtClean="0"/>
          </a:p>
          <a:p>
            <a:r>
              <a:rPr lang="ar-SA" sz="2400" i="1" dirty="0" smtClean="0"/>
              <a:t>نوفمبر 18 2015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5175" cy="1143000"/>
          </a:xfrm>
        </p:spPr>
        <p:txBody>
          <a:bodyPr>
            <a:normAutofit/>
          </a:bodyPr>
          <a:lstStyle/>
          <a:p>
            <a:pPr algn="ctr"/>
            <a:r>
              <a:rPr lang="ar-SA" b="1" dirty="0"/>
              <a:t>الخلاصة. الابتكار الاجتماعي، صنع السياسات، وريادة الأعمال الاجتماعية</a:t>
            </a:r>
            <a:endParaRPr lang="en-US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09196" y="1371601"/>
            <a:ext cx="8382000" cy="510540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endParaRPr lang="en-US" sz="2400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SA" sz="4000" b="1" dirty="0">
                <a:solidFill>
                  <a:srgbClr val="FF0000"/>
                </a:solidFill>
                <a:latin typeface="Garamond" panose="02020404030301010803" pitchFamily="18" charset="0"/>
              </a:rPr>
              <a:t>الإنتاج المشترك: </a:t>
            </a:r>
            <a:r>
              <a:rPr lang="ar-SA" sz="4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الريادة الاجتماعية </a:t>
            </a:r>
            <a:r>
              <a:rPr lang="ar-SA" sz="4000" b="1" dirty="0">
                <a:solidFill>
                  <a:srgbClr val="FF0000"/>
                </a:solidFill>
                <a:latin typeface="Garamond" panose="02020404030301010803" pitchFamily="18" charset="0"/>
              </a:rPr>
              <a:t>يمكن أن ينظر إليه على نحو مفيد كما صنع السياسات العامة ذات الإنتاج المشترك دون ضمانات مؤسسية من السياسات الديمقراطية.</a:t>
            </a:r>
          </a:p>
          <a:p>
            <a:pPr lvl="1" algn="r" rtl="1">
              <a:buFont typeface="Wingdings" pitchFamily="2" charset="2"/>
              <a:buChar char="q"/>
            </a:pPr>
            <a:r>
              <a:rPr lang="ar-SA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السياسة الاجتماعية في دول الرفاه: "تم العثور على المصدر الحقيقي للنمو الاجتماعي في السياسات التصنيعية، والتحضر، والتغير السكاني [والعولمة؟]. هذه </a:t>
            </a:r>
            <a:r>
              <a:rPr lang="ar-SA" sz="37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صنعت الاحتياجات </a:t>
            </a:r>
            <a:r>
              <a:rPr lang="ar-SA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الاجتماعية الملحة الجديدة التي لا يمكن بسهولة أن تفي بها الأسرة التقليدية، والمجتمع، أو السوق مكان "(</a:t>
            </a:r>
            <a:r>
              <a:rPr lang="en-US" sz="37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Esping</a:t>
            </a:r>
            <a:r>
              <a:rPr lang="en-US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ar-SA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اندرسون، 1990، ص 105).</a:t>
            </a:r>
          </a:p>
          <a:p>
            <a:pPr algn="r" rtl="1">
              <a:buFont typeface="Wingdings" pitchFamily="2" charset="2"/>
              <a:buChar char="q"/>
            </a:pPr>
            <a:endParaRPr lang="ar-SA" sz="40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SA" sz="4000" b="1" dirty="0">
                <a:solidFill>
                  <a:srgbClr val="FF0000"/>
                </a:solidFill>
                <a:latin typeface="Garamond" panose="02020404030301010803" pitchFamily="18" charset="0"/>
              </a:rPr>
              <a:t>بناء الدولة والتنمية السياسية الأمريكية</a:t>
            </a:r>
          </a:p>
          <a:p>
            <a:pPr lvl="1" algn="r" rtl="1">
              <a:buFont typeface="Wingdings" pitchFamily="2" charset="2"/>
              <a:buChar char="q"/>
            </a:pPr>
            <a:r>
              <a:rPr lang="ar-SA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نمطين من التطوير المؤسسي: (1) بناء الدولة كما خليط (</a:t>
            </a:r>
            <a:r>
              <a:rPr lang="en-US" sz="37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Kirznerian</a:t>
            </a:r>
            <a:r>
              <a:rPr lang="en-US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) </a:t>
            </a:r>
            <a:r>
              <a:rPr lang="ar-SA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و (2) بناء الدولة كما </a:t>
            </a:r>
            <a:r>
              <a:rPr lang="ar-SA" sz="37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إعادة المؤسسية </a:t>
            </a:r>
            <a:r>
              <a:rPr lang="ar-SA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(</a:t>
            </a:r>
            <a:r>
              <a:rPr lang="ar-SA" sz="37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شومبيتر</a:t>
            </a:r>
            <a:r>
              <a:rPr lang="ar-SA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) (. </a:t>
            </a:r>
            <a:r>
              <a:rPr lang="en-US" sz="37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Skowronek</a:t>
            </a:r>
            <a:r>
              <a:rPr lang="en-US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، 1982، </a:t>
            </a:r>
            <a:r>
              <a:rPr lang="ar-SA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ص 16)</a:t>
            </a:r>
          </a:p>
          <a:p>
            <a:pPr lvl="1" algn="r" rtl="1">
              <a:buFont typeface="Wingdings" pitchFamily="2" charset="2"/>
              <a:buChar char="q"/>
            </a:pPr>
            <a:r>
              <a:rPr lang="ar-SA" sz="37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ar-SA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السياسة </a:t>
            </a:r>
            <a:r>
              <a:rPr lang="ar-SA" sz="37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الاتحادية الإيجابية  والتحكم بالسياسة اللامركزية</a:t>
            </a:r>
            <a:endParaRPr lang="ar-SA" sz="37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lvl="2" algn="r" rtl="1">
              <a:buFont typeface="Wingdings" pitchFamily="2" charset="2"/>
              <a:buChar char="q"/>
            </a:pPr>
            <a:r>
              <a:rPr lang="ar-SA" sz="3400" b="1" dirty="0">
                <a:solidFill>
                  <a:srgbClr val="FF0000"/>
                </a:solidFill>
                <a:latin typeface="Garamond" panose="02020404030301010803" pitchFamily="18" charset="0"/>
              </a:rPr>
              <a:t>تم تفويض وضع السياسات للدول</a:t>
            </a:r>
          </a:p>
          <a:p>
            <a:pPr lvl="2" algn="r" rtl="1">
              <a:buFont typeface="Wingdings" pitchFamily="2" charset="2"/>
              <a:buChar char="q"/>
            </a:pPr>
            <a:r>
              <a:rPr lang="ar-SA" sz="3400" b="1" dirty="0">
                <a:solidFill>
                  <a:srgbClr val="FF0000"/>
                </a:solidFill>
                <a:latin typeface="Garamond" panose="02020404030301010803" pitchFamily="18" charset="0"/>
              </a:rPr>
              <a:t>انتشار الوكالات المستقلة</a:t>
            </a:r>
          </a:p>
          <a:p>
            <a:pPr lvl="2" algn="r" rtl="1">
              <a:buFont typeface="Wingdings" pitchFamily="2" charset="2"/>
              <a:buChar char="q"/>
            </a:pPr>
            <a:r>
              <a:rPr lang="ar-SA" sz="3400" b="1" dirty="0">
                <a:solidFill>
                  <a:srgbClr val="FF0000"/>
                </a:solidFill>
                <a:latin typeface="Garamond" panose="02020404030301010803" pitchFamily="18" charset="0"/>
              </a:rPr>
              <a:t>وفد من كميات هائلة من السلطة التشريعية على السلطة التنفيذية </a:t>
            </a:r>
            <a:r>
              <a:rPr lang="ar-SA" sz="3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(</a:t>
            </a:r>
            <a:r>
              <a:rPr lang="en-US" sz="3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Bensel</a:t>
            </a:r>
            <a:r>
              <a:rPr lang="en-US" sz="3400" b="1" dirty="0">
                <a:solidFill>
                  <a:srgbClr val="FF0000"/>
                </a:solidFill>
                <a:latin typeface="Garamond" panose="02020404030301010803" pitchFamily="18" charset="0"/>
              </a:rPr>
              <a:t>، 1984، 149 </a:t>
            </a:r>
            <a:r>
              <a:rPr lang="ar-SA" sz="3400" b="1" dirty="0">
                <a:solidFill>
                  <a:srgbClr val="FF0000"/>
                </a:solidFill>
                <a:latin typeface="Garamond" panose="02020404030301010803" pitchFamily="18" charset="0"/>
              </a:rPr>
              <a:t>ص.)</a:t>
            </a:r>
            <a:endParaRPr lang="en-US" sz="500" dirty="0" smtClean="0">
              <a:latin typeface="Garamond" panose="02020404030301010803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AF6A0D7-A4CC-4660-89A0-C3BE487ABDE5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 (البرازيل1980) فابيو روسا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08EE-F271-4204-85C4-BC3E6D70A6C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0"/>
            <a:ext cx="3414713" cy="33258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907069"/>
            <a:ext cx="48260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73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سلطة وادي  </a:t>
            </a:r>
            <a:r>
              <a:rPr lang="ar-SA" b="1" dirty="0" err="1" smtClean="0"/>
              <a:t>تينيسي</a:t>
            </a:r>
            <a:r>
              <a:rPr lang="en-US" b="1" dirty="0" smtClean="0"/>
              <a:t>(USA, 1930s)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08EE-F271-4204-85C4-BC3E6D70A6C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362200"/>
            <a:ext cx="4617233" cy="36168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597240"/>
            <a:ext cx="3179932" cy="190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77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5175" cy="1143000"/>
          </a:xfrm>
        </p:spPr>
        <p:txBody>
          <a:bodyPr>
            <a:normAutofit/>
          </a:bodyPr>
          <a:lstStyle/>
          <a:p>
            <a:pPr algn="ctr"/>
            <a:r>
              <a:rPr lang="ar-SA" b="1" dirty="0"/>
              <a:t>الابتكار الاجتماعي </a:t>
            </a:r>
            <a:r>
              <a:rPr lang="ar-SA" b="1" dirty="0" smtClean="0"/>
              <a:t>يكون عند </a:t>
            </a:r>
            <a:r>
              <a:rPr lang="ar-SA" b="1" dirty="0"/>
              <a:t>تقاطع السياسات العامة </a:t>
            </a:r>
            <a:r>
              <a:rPr lang="ar-SA" b="1" dirty="0" smtClean="0"/>
              <a:t>والريادة الاجتماعية</a:t>
            </a:r>
            <a:endParaRPr lang="en-US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599"/>
            <a:ext cx="8382000" cy="4648201"/>
          </a:xfrm>
        </p:spPr>
        <p:txBody>
          <a:bodyPr>
            <a:normAutofit/>
          </a:bodyPr>
          <a:lstStyle/>
          <a:p>
            <a:pPr marL="685800" lvl="1" indent="-320040" algn="r" rtl="1">
              <a:buFont typeface="Wingdings"/>
              <a:buChar char=""/>
              <a:defRPr/>
            </a:pPr>
            <a:endParaRPr lang="en-US" sz="800" dirty="0" smtClean="0">
              <a:solidFill>
                <a:srgbClr val="FF0000"/>
              </a:solidFill>
              <a:latin typeface="Garamond" pitchFamily="18" charset="0"/>
            </a:endParaRPr>
          </a:p>
          <a:p>
            <a:pPr lvl="0" algn="r" rtl="1"/>
            <a:r>
              <a:rPr lang="ar-SA" sz="2800" u="sng" dirty="0">
                <a:latin typeface="Garamond" panose="02020404030301010803" pitchFamily="18" charset="0"/>
              </a:rPr>
              <a:t>اقتراح 1: السياسة العامة </a:t>
            </a:r>
            <a:r>
              <a:rPr lang="ar-SA" sz="2800" u="sng" dirty="0" smtClean="0">
                <a:latin typeface="Garamond" panose="02020404030301010803" pitchFamily="18" charset="0"/>
              </a:rPr>
              <a:t>والريادة الاجتماعية </a:t>
            </a:r>
            <a:r>
              <a:rPr lang="ar-SA" sz="2800" u="sng" dirty="0">
                <a:latin typeface="Garamond" panose="02020404030301010803" pitchFamily="18" charset="0"/>
              </a:rPr>
              <a:t>هي أدوات مثلي </a:t>
            </a:r>
            <a:r>
              <a:rPr lang="ar-SA" sz="2800" u="sng" dirty="0" smtClean="0">
                <a:latin typeface="Garamond" panose="02020404030301010803" pitchFamily="18" charset="0"/>
              </a:rPr>
              <a:t>في الابتكار </a:t>
            </a:r>
            <a:r>
              <a:rPr lang="ar-SA" sz="2800" u="sng" dirty="0">
                <a:latin typeface="Garamond" panose="02020404030301010803" pitchFamily="18" charset="0"/>
              </a:rPr>
              <a:t>الاجتماعي التي تعتمد بشدة على وجود عمل، إن لم يكن، </a:t>
            </a:r>
            <a:r>
              <a:rPr lang="ar-SA" sz="2800" u="sng" dirty="0" smtClean="0">
                <a:latin typeface="Garamond" panose="02020404030301010803" pitchFamily="18" charset="0"/>
              </a:rPr>
              <a:t>ووجود المجتمع </a:t>
            </a:r>
            <a:r>
              <a:rPr lang="ar-SA" sz="2800" u="sng" dirty="0">
                <a:latin typeface="Garamond" panose="02020404030301010803" pitchFamily="18" charset="0"/>
              </a:rPr>
              <a:t>المدني النابض بالحياة.</a:t>
            </a:r>
          </a:p>
          <a:p>
            <a:pPr lvl="0" algn="r" rtl="1"/>
            <a:r>
              <a:rPr lang="ar-SA" sz="2800" u="sng" dirty="0">
                <a:latin typeface="Garamond" panose="02020404030301010803" pitchFamily="18" charset="0"/>
              </a:rPr>
              <a:t>اقتراح 2: السياسة العامة </a:t>
            </a:r>
            <a:r>
              <a:rPr lang="ar-SA" sz="2800" u="sng" dirty="0" smtClean="0">
                <a:latin typeface="Garamond" panose="02020404030301010803" pitchFamily="18" charset="0"/>
              </a:rPr>
              <a:t>والريادة الاجتماعية </a:t>
            </a:r>
            <a:r>
              <a:rPr lang="ar-SA" sz="2800" u="sng" dirty="0">
                <a:latin typeface="Garamond" panose="02020404030301010803" pitchFamily="18" charset="0"/>
              </a:rPr>
              <a:t>تعتمد على حد سواء بشكل حاسم على </a:t>
            </a:r>
            <a:r>
              <a:rPr lang="ar-SA" sz="2800" u="sng" dirty="0" smtClean="0">
                <a:latin typeface="Garamond" panose="02020404030301010803" pitchFamily="18" charset="0"/>
              </a:rPr>
              <a:t>الريادة غير </a:t>
            </a:r>
            <a:r>
              <a:rPr lang="ar-SA" sz="2800" u="sng" dirty="0">
                <a:latin typeface="Garamond" panose="02020404030301010803" pitchFamily="18" charset="0"/>
              </a:rPr>
              <a:t>السوقية باعتباره المحرك للتغيير.</a:t>
            </a:r>
          </a:p>
          <a:p>
            <a:pPr lvl="0" algn="r" rtl="1"/>
            <a:r>
              <a:rPr lang="ar-SA" sz="2800" u="sng" dirty="0">
                <a:latin typeface="Garamond" panose="02020404030301010803" pitchFamily="18" charset="0"/>
              </a:rPr>
              <a:t>اقتراح 3: مفتاح بينهما </a:t>
            </a:r>
            <a:r>
              <a:rPr lang="ar-SA" sz="2800" u="sng" dirty="0" smtClean="0">
                <a:latin typeface="Garamond" panose="02020404030301010803" pitchFamily="18" charset="0"/>
              </a:rPr>
              <a:t>في الخصائص: استغلال المعرفة ، والموارد المؤسسية.</a:t>
            </a:r>
            <a:endParaRPr lang="en-US" sz="2400" dirty="0"/>
          </a:p>
          <a:p>
            <a:pPr algn="r" rtl="1"/>
            <a:endParaRPr lang="en-US" sz="2400" dirty="0"/>
          </a:p>
          <a:p>
            <a:pPr lvl="0" algn="r" rtl="1"/>
            <a:endParaRPr lang="en-US" sz="2000" dirty="0"/>
          </a:p>
          <a:p>
            <a:pPr lvl="0" algn="r" rtl="1"/>
            <a:endParaRPr lang="en-US" sz="3100" dirty="0" smtClean="0">
              <a:latin typeface="Garamond" panose="02020404030301010803" pitchFamily="18" charset="0"/>
            </a:endParaRPr>
          </a:p>
          <a:p>
            <a:pPr marL="685800" lvl="1" indent="-320040" algn="r" rtl="1">
              <a:buFont typeface="Wingdings"/>
              <a:buChar char=""/>
              <a:defRPr/>
            </a:pPr>
            <a:endParaRPr lang="en-US" sz="2900" dirty="0" smtClean="0">
              <a:latin typeface="Garamond" pitchFamily="18" charset="0"/>
            </a:endParaRPr>
          </a:p>
          <a:p>
            <a:pPr marL="320040" indent="-320040" algn="r" rtl="1" fontAlgn="auto">
              <a:spcAft>
                <a:spcPts val="0"/>
              </a:spcAft>
              <a:buFont typeface="Wingdings"/>
              <a:buChar char=""/>
              <a:defRPr/>
            </a:pPr>
            <a:endParaRPr lang="en-US" sz="3100" dirty="0" smtClean="0">
              <a:latin typeface="Garamond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AF6A0D7-A4CC-4660-89A0-C3BE487ABDE5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98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5175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1.A </a:t>
            </a:r>
            <a:r>
              <a:rPr lang="ar-SA" b="1" dirty="0"/>
              <a:t>التماثل: السياسة العامة</a:t>
            </a:r>
            <a:endParaRPr lang="en-US" sz="22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10600" cy="5105400"/>
          </a:xfrm>
        </p:spPr>
        <p:txBody>
          <a:bodyPr>
            <a:normAutofit/>
          </a:bodyPr>
          <a:lstStyle/>
          <a:p>
            <a:pPr marL="320040" indent="-320040" algn="r" rtl="1">
              <a:buFont typeface="Wingdings"/>
              <a:buChar char=""/>
              <a:defRPr/>
            </a:pP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من أعلى إلى أسفل التغيير الاجتماعي: دول الرفاه الغربية هي "... الآن احتلت في الغالب مع إنتاج وتوزيع الرفاه الاجتماعي" (</a:t>
            </a:r>
            <a:r>
              <a:rPr lang="en-US" sz="2800" b="1" dirty="0" err="1">
                <a:solidFill>
                  <a:srgbClr val="FF0000"/>
                </a:solidFill>
                <a:latin typeface="Garamond" pitchFamily="18" charset="0"/>
              </a:rPr>
              <a:t>Esping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أندرسون، 1990).</a:t>
            </a:r>
          </a:p>
          <a:p>
            <a:pPr marL="320040" indent="-320040" algn="r" rtl="1">
              <a:buFont typeface="Wingdings"/>
              <a:buChar char=""/>
              <a:defRPr/>
            </a:pPr>
            <a:endParaRPr lang="ar-SA" sz="28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320040" indent="-320040" algn="r" rtl="1">
              <a:buFont typeface="Wingdings"/>
              <a:buChar char=""/>
              <a:defRPr/>
            </a:pP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السياسة العامة: الأفكار إلى </a:t>
            </a: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خطوات عمل. 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"إن عملية وضع السياسات تشمل الطريقة التي </a:t>
            </a: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تفهم المشاكل ورفعها للحكومة لإيجاد حل. 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المؤسسات الحكومية </a:t>
            </a: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تصيغ البدائل </a:t>
            </a:r>
            <a:r>
              <a:rPr lang="ar-SA" sz="2800" b="1" dirty="0" err="1" smtClean="0">
                <a:solidFill>
                  <a:srgbClr val="FF0000"/>
                </a:solidFill>
                <a:latin typeface="Garamond" pitchFamily="18" charset="0"/>
              </a:rPr>
              <a:t>ووتختار</a:t>
            </a: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 الحلول السياسية. 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وهذه الحلول </a:t>
            </a: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يتم 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تنفيذها وتقييمها، وتنقيحها "(</a:t>
            </a:r>
            <a:r>
              <a:rPr lang="ar-SA" sz="2800" b="1" dirty="0" err="1">
                <a:solidFill>
                  <a:srgbClr val="FF0000"/>
                </a:solidFill>
                <a:latin typeface="Garamond" pitchFamily="18" charset="0"/>
              </a:rPr>
              <a:t>ساباتتيه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، 1999).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AF6A0D7-A4CC-4660-89A0-C3BE487ABDE5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5175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1.B </a:t>
            </a:r>
            <a:r>
              <a:rPr lang="ar-SA" b="1" dirty="0"/>
              <a:t>التماثل: الريادة الاجتماعية</a:t>
            </a:r>
            <a:endParaRPr lang="en-US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4175" y="1433513"/>
            <a:ext cx="8382000" cy="5105400"/>
          </a:xfrm>
        </p:spPr>
        <p:txBody>
          <a:bodyPr>
            <a:normAutofit/>
          </a:bodyPr>
          <a:lstStyle/>
          <a:p>
            <a:pPr marL="320040" lvl="0" indent="-320040" algn="r" rtl="1">
              <a:buFont typeface="Wingdings"/>
              <a:buChar char=""/>
              <a:defRPr/>
            </a:pPr>
            <a:r>
              <a:rPr lang="ar-SA" sz="2800" dirty="0">
                <a:latin typeface="Garamond" pitchFamily="18" charset="0"/>
              </a:rPr>
              <a:t>"رجل أعمال الاجتماعي هو فرد أو جماعة أو شبكة أو منظمة أو تحالف من المنظمات التي تسعى </a:t>
            </a:r>
            <a:r>
              <a:rPr lang="ar-SA" sz="2800" dirty="0" smtClean="0">
                <a:latin typeface="Garamond" pitchFamily="18" charset="0"/>
              </a:rPr>
              <a:t>إلى تغيير مستدام وبنطاق واسع من </a:t>
            </a:r>
            <a:r>
              <a:rPr lang="ar-SA" sz="2800" dirty="0">
                <a:latin typeface="Garamond" pitchFamily="18" charset="0"/>
              </a:rPr>
              <a:t>خلال أفكار لكسر النمط السائد في ما الحكومات والمنظمات غير الربحية، والشركات </a:t>
            </a:r>
            <a:r>
              <a:rPr lang="ar-SA" sz="2800" dirty="0" smtClean="0">
                <a:latin typeface="Garamond" pitchFamily="18" charset="0"/>
              </a:rPr>
              <a:t>من أجل معالجة </a:t>
            </a:r>
            <a:r>
              <a:rPr lang="ar-SA" sz="2800" dirty="0">
                <a:latin typeface="Garamond" pitchFamily="18" charset="0"/>
              </a:rPr>
              <a:t>مشاكل اجتماعية كبيرة" </a:t>
            </a:r>
            <a:r>
              <a:rPr lang="ar-SA" sz="2800" dirty="0" smtClean="0">
                <a:latin typeface="Garamond" pitchFamily="18" charset="0"/>
              </a:rPr>
              <a:t>(</a:t>
            </a:r>
            <a:r>
              <a:rPr lang="en-US" sz="2800" dirty="0" smtClean="0">
                <a:latin typeface="Garamond" pitchFamily="18" charset="0"/>
              </a:rPr>
              <a:t>light</a:t>
            </a:r>
            <a:r>
              <a:rPr lang="ar-SA" sz="2800" dirty="0" smtClean="0">
                <a:latin typeface="Garamond" pitchFamily="18" charset="0"/>
              </a:rPr>
              <a:t>، </a:t>
            </a:r>
            <a:r>
              <a:rPr lang="ar-SA" sz="2800" dirty="0">
                <a:latin typeface="Garamond" pitchFamily="18" charset="0"/>
              </a:rPr>
              <a:t>2008 ).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AF6A0D7-A4CC-4660-89A0-C3BE487ABDE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ar-SA" b="1" dirty="0"/>
              <a:t>2. ريادة الأعمال غير </a:t>
            </a:r>
            <a:r>
              <a:rPr lang="ar-SA" b="1" dirty="0" smtClean="0"/>
              <a:t>السوقية: </a:t>
            </a:r>
            <a:r>
              <a:rPr lang="ar-SA" b="1" dirty="0"/>
              <a:t>السياسة </a:t>
            </a:r>
            <a:r>
              <a:rPr lang="ar-SA" b="1" dirty="0" smtClean="0"/>
              <a:t>والرواد الاجتماعيين</a:t>
            </a:r>
            <a:endParaRPr lang="en-US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82000" cy="4724400"/>
          </a:xfrm>
        </p:spPr>
        <p:txBody>
          <a:bodyPr>
            <a:normAutofit/>
          </a:bodyPr>
          <a:lstStyle/>
          <a:p>
            <a:pPr marL="320040" indent="-320040" algn="r" rtl="1">
              <a:buFont typeface="Wingdings"/>
              <a:buChar char=""/>
              <a:defRPr/>
            </a:pP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رواد الأعمال السياسية : هم يقومون بتحديد 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الخصائص، </a:t>
            </a: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كما 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هو الحال بالنسبة لأصحاب المشاريع التجارية، واستعدادهم للاستثمار مواردها - الوقت والطاقة، والسمعة، وأحيانا المال - على أمل العودة في المستقبل" </a:t>
            </a: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Garamond" pitchFamily="18" charset="0"/>
              </a:rPr>
              <a:t>kingdon</a:t>
            </a: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، 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1995 ).</a:t>
            </a:r>
          </a:p>
          <a:p>
            <a:pPr marL="320040" indent="-320040" algn="r" rtl="1">
              <a:buFont typeface="Wingdings"/>
              <a:buChar char=""/>
              <a:defRPr/>
            </a:pP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رواد الأعمال الاجتماعية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«يواجهون كل المشاكل بأنفسهم ، ورواد الأعمال الاجتماعية يعبرون الحدود 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بسهولة </a:t>
            </a: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وتخصصية، ويسحبون معا الناس 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من مختلف المجالات مع أنواع مختلفة من التجربة والخبرة، الذين يستطيعون، جنبا إلى جنب، وبناء الحلول العملية التي هي جديدة نوعيا" (</a:t>
            </a:r>
            <a:r>
              <a:rPr lang="ar-SA" sz="2800" b="1" dirty="0" err="1">
                <a:solidFill>
                  <a:srgbClr val="FF0000"/>
                </a:solidFill>
                <a:latin typeface="Garamond" pitchFamily="18" charset="0"/>
              </a:rPr>
              <a:t>بورنستاين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، 2007).</a:t>
            </a:r>
            <a:endParaRPr lang="en-US" sz="80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AF6A0D7-A4CC-4660-89A0-C3BE487ABDE5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55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5175" cy="1143000"/>
          </a:xfrm>
        </p:spPr>
        <p:txBody>
          <a:bodyPr>
            <a:normAutofit/>
          </a:bodyPr>
          <a:lstStyle/>
          <a:p>
            <a:pPr algn="ctr" rtl="1"/>
            <a:r>
              <a:rPr lang="en-US" b="1" dirty="0"/>
              <a:t>3.A </a:t>
            </a:r>
            <a:r>
              <a:rPr lang="ar-SA" b="1" dirty="0"/>
              <a:t>الاستفادة من المعرفة</a:t>
            </a:r>
            <a:endParaRPr lang="en-US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82000" cy="4724400"/>
          </a:xfrm>
        </p:spPr>
        <p:txBody>
          <a:bodyPr>
            <a:normAutofit/>
          </a:bodyPr>
          <a:lstStyle/>
          <a:p>
            <a:pPr marL="320040" indent="-320040" algn="r" rtl="1">
              <a:buFont typeface="Wingdings"/>
              <a:buChar char=""/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Hayekian </a:t>
            </a: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 المعرفة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: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"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اليوم هو بدعة تقريبا </a:t>
            </a: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أن تشير إلى 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أن المعرفة العلمية ليست هي </a:t>
            </a: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مجموع المعرفة. 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ولكن قليلا </a:t>
            </a: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من الانعكاس 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تبين أن هناك يرقى إليه الشك هيئة المعرفة مهمة جدا ولكن غير المنظمة التي لا يمكن ربما أن يسمى العلمية في المعنى. معرفة القواعد العامة: معرفة الظروف الخاصة من الزمان والمكان ". (حايك، 1945، ص 521)</a:t>
            </a:r>
          </a:p>
          <a:p>
            <a:pPr marL="662940" lvl="1" indent="-320040" algn="r" rtl="1">
              <a:buFont typeface="Wingdings"/>
              <a:buChar char=""/>
              <a:defRPr/>
            </a:pPr>
            <a:r>
              <a:rPr lang="ar-SA" sz="2500" b="1" dirty="0" smtClean="0">
                <a:solidFill>
                  <a:srgbClr val="FF0000"/>
                </a:solidFill>
                <a:latin typeface="Garamond" pitchFamily="18" charset="0"/>
              </a:rPr>
              <a:t>رواد الأعمال الاجتماعية الذين يعملون بطريقة من الأسفل إلى الأعلى يعرفون هذا؛ </a:t>
            </a:r>
            <a:r>
              <a:rPr lang="ar-SA" sz="2500" b="1" dirty="0">
                <a:solidFill>
                  <a:srgbClr val="FF0000"/>
                </a:solidFill>
                <a:latin typeface="Garamond" pitchFamily="18" charset="0"/>
              </a:rPr>
              <a:t>ربما واضعي السياسات من أعلى إلى أسفل </a:t>
            </a:r>
            <a:r>
              <a:rPr lang="ar-SA" sz="2500" b="1" dirty="0" smtClean="0">
                <a:solidFill>
                  <a:srgbClr val="FF0000"/>
                </a:solidFill>
                <a:latin typeface="Garamond" pitchFamily="18" charset="0"/>
              </a:rPr>
              <a:t>لا يعرفون.</a:t>
            </a:r>
            <a:endParaRPr lang="ar-SA" sz="25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320040" indent="-320040" algn="r" rtl="1">
              <a:buFont typeface="Wingdings"/>
              <a:buChar char=""/>
              <a:defRPr/>
            </a:pP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السياسات من أسفل إلى أعلى = </a:t>
            </a:r>
            <a:r>
              <a:rPr lang="ar-SA" sz="2800" b="1" dirty="0" smtClean="0">
                <a:solidFill>
                  <a:srgbClr val="FF0000"/>
                </a:solidFill>
                <a:latin typeface="Garamond" pitchFamily="18" charset="0"/>
              </a:rPr>
              <a:t>ريادة الأعمال الاجتماعية</a:t>
            </a:r>
            <a:r>
              <a:rPr lang="ar-SA" sz="2800" b="1" dirty="0">
                <a:solidFill>
                  <a:srgbClr val="FF0000"/>
                </a:solidFill>
                <a:latin typeface="Garamond" pitchFamily="18" charset="0"/>
              </a:rPr>
              <a:t>!</a:t>
            </a:r>
          </a:p>
          <a:p>
            <a:pPr marL="662940" lvl="1" indent="-320040" algn="r" rtl="1">
              <a:buFont typeface="Wingdings"/>
              <a:buChar char=""/>
              <a:defRPr/>
            </a:pPr>
            <a:r>
              <a:rPr lang="ar-SA" sz="2500" b="1" dirty="0">
                <a:solidFill>
                  <a:srgbClr val="FF0000"/>
                </a:solidFill>
                <a:latin typeface="Garamond" pitchFamily="18" charset="0"/>
              </a:rPr>
              <a:t>"البيروقراطيين مستوى الشارع</a:t>
            </a:r>
            <a:r>
              <a:rPr lang="ar-SA" sz="2500" b="1" dirty="0" smtClean="0">
                <a:solidFill>
                  <a:srgbClr val="FF0000"/>
                </a:solidFill>
                <a:latin typeface="Garamond" pitchFamily="18" charset="0"/>
              </a:rPr>
              <a:t>": </a:t>
            </a:r>
            <a:r>
              <a:rPr lang="ar-SA" sz="2500" b="1" dirty="0">
                <a:solidFill>
                  <a:srgbClr val="FF0000"/>
                </a:solidFill>
                <a:latin typeface="Garamond" pitchFamily="18" charset="0"/>
              </a:rPr>
              <a:t>خلافا </a:t>
            </a:r>
            <a:r>
              <a:rPr lang="ar-SA" sz="2500" b="1" dirty="0" smtClean="0">
                <a:solidFill>
                  <a:srgbClr val="FF0000"/>
                </a:solidFill>
                <a:latin typeface="Garamond" pitchFamily="18" charset="0"/>
              </a:rPr>
              <a:t>لرواد الأعمال الاجتماعية</a:t>
            </a:r>
            <a:r>
              <a:rPr lang="ar-SA" sz="2500" b="1" dirty="0">
                <a:solidFill>
                  <a:srgbClr val="FF0000"/>
                </a:solidFill>
                <a:latin typeface="Garamond" pitchFamily="18" charset="0"/>
              </a:rPr>
              <a:t>، </a:t>
            </a:r>
            <a:r>
              <a:rPr lang="ar-SA" sz="2500" b="1" dirty="0" smtClean="0">
                <a:solidFill>
                  <a:srgbClr val="FF0000"/>
                </a:solidFill>
                <a:latin typeface="Garamond" pitchFamily="18" charset="0"/>
              </a:rPr>
              <a:t>لا يتصورون الابتكار بأنفسهم.</a:t>
            </a:r>
            <a:endParaRPr lang="en-US" sz="6300" b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AF6A0D7-A4CC-4660-89A0-C3BE487ABDE5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295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3.B </a:t>
            </a:r>
            <a:r>
              <a:rPr lang="ar-SA" sz="3600" b="1" dirty="0"/>
              <a:t>استخدام الموارد المؤسسية: قدرة الدولة</a:t>
            </a:r>
            <a:endParaRPr lang="en-US" sz="3600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BF9D602-13AE-49DB-AF23-D565DF99FB52}" type="slidenum">
              <a:rPr lang="en-US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171754"/>
              </p:ext>
            </p:extLst>
          </p:nvPr>
        </p:nvGraphicFramePr>
        <p:xfrm>
          <a:off x="685800" y="1981199"/>
          <a:ext cx="5257800" cy="292608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</a:tblGrid>
              <a:tr h="4480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Garamond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"/>
                          <a:cs typeface="Times New Roman"/>
                        </a:rPr>
                        <a:t>ارتفاع القدرات الدولة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Garamond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Times"/>
                          <a:cs typeface="Times New Roman"/>
                        </a:rPr>
                        <a:t>أقل قدرة الدولة</a:t>
                      </a:r>
                      <a:endParaRPr lang="en-US" sz="2400" dirty="0">
                        <a:latin typeface="Garamond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shade val="30000"/>
                        <a:satMod val="115000"/>
                      </a:schemeClr>
                    </a:solidFill>
                  </a:tcPr>
                </a:tc>
              </a:tr>
              <a:tr h="821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Times"/>
                          <a:cs typeface="Times New Roman"/>
                        </a:rPr>
                        <a:t>من أعلى إلى أسفل الريادة الاجتماعية</a:t>
                      </a:r>
                      <a:endParaRPr lang="en-US" sz="2400" dirty="0">
                        <a:latin typeface="Garamond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"/>
                          <a:cs typeface="Times New Roman"/>
                        </a:rPr>
                        <a:t>وظيفة الحكومة: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"/>
                          <a:cs typeface="Times New Roman"/>
                        </a:rPr>
                        <a:t>المنشئ والمنفذ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Garamond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Times"/>
                          <a:cs typeface="Times New Roman"/>
                        </a:rPr>
                        <a:t>وظيفة الحكومة: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Times"/>
                          <a:cs typeface="Times New Roman"/>
                        </a:rPr>
                        <a:t>العامل الأخرق</a:t>
                      </a:r>
                      <a:endParaRPr lang="en-US" sz="2400" dirty="0">
                        <a:solidFill>
                          <a:schemeClr val="bg1"/>
                        </a:solidFill>
                        <a:latin typeface="Garamond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shade val="30000"/>
                        <a:satMod val="115000"/>
                      </a:schemeClr>
                    </a:solidFill>
                  </a:tcPr>
                </a:tc>
              </a:tr>
              <a:tr h="864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FFFFFF"/>
                          </a:solidFill>
                          <a:latin typeface="Garamond" pitchFamily="18" charset="0"/>
                          <a:ea typeface="Times"/>
                          <a:cs typeface="Times New Roman"/>
                        </a:rPr>
                        <a:t>من أسفل إلى أعلى الريادة الاجتماعية</a:t>
                      </a:r>
                      <a:endParaRPr lang="en-US" sz="2400" dirty="0">
                        <a:latin typeface="Garamond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"/>
                          <a:cs typeface="Times New Roman"/>
                        </a:rPr>
                        <a:t>وظيفة الحكومة: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Times"/>
                          <a:cs typeface="Times New Roman"/>
                        </a:rPr>
                        <a:t>محول والمروج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Garamond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latin typeface="Garamond" pitchFamily="18" charset="0"/>
                          <a:ea typeface="Times"/>
                          <a:cs typeface="Times New Roman"/>
                        </a:rPr>
                        <a:t>وظيفة الحكومة: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latin typeface="Garamond" pitchFamily="18" charset="0"/>
                          <a:ea typeface="Times"/>
                          <a:cs typeface="Times New Roman"/>
                        </a:rPr>
                        <a:t>مقلد والمتبني</a:t>
                      </a:r>
                      <a:endParaRPr lang="en-US" sz="2400" dirty="0">
                        <a:latin typeface="Garamond" pitchFamily="18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shade val="30000"/>
                        <a:satMod val="11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7032</TotalTime>
  <Words>676</Words>
  <Application>Microsoft Office PowerPoint</Application>
  <PresentationFormat>عرض على الشاشة (3:4)‏</PresentationFormat>
  <Paragraphs>71</Paragraphs>
  <Slides>10</Slides>
  <Notes>8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الابتكار الاجتماعي:  عندما تتقاطع السياسة العامة مع ريادة الأعمال الاجتماعية  </vt:lpstr>
      <vt:lpstr> (البرازيل1980) فابيو روسا</vt:lpstr>
      <vt:lpstr>سلطة وادي  تينيسي(USA, 1930s)</vt:lpstr>
      <vt:lpstr>الابتكار الاجتماعي يكون عند تقاطع السياسات العامة والريادة الاجتماعية</vt:lpstr>
      <vt:lpstr>1.A التماثل: السياسة العامة</vt:lpstr>
      <vt:lpstr>1.B التماثل: الريادة الاجتماعية</vt:lpstr>
      <vt:lpstr>2. ريادة الأعمال غير السوقية: السياسة والرواد الاجتماعيين</vt:lpstr>
      <vt:lpstr>3.A الاستفادة من المعرفة</vt:lpstr>
      <vt:lpstr>3.B استخدام الموارد المؤسسية: قدرة الدولة</vt:lpstr>
      <vt:lpstr>الخلاصة. الابتكار الاجتماعي، صنع السياسات، وريادة الأعمال الاجتماعية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Scott beaulier</dc:title>
  <dc:creator>Gordon Shockley</dc:creator>
  <cp:lastModifiedBy>win8</cp:lastModifiedBy>
  <cp:revision>717</cp:revision>
  <cp:lastPrinted>2014-05-01T07:28:13Z</cp:lastPrinted>
  <dcterms:created xsi:type="dcterms:W3CDTF">2002-05-13T21:56:25Z</dcterms:created>
  <dcterms:modified xsi:type="dcterms:W3CDTF">2015-12-19T11:13:20Z</dcterms:modified>
</cp:coreProperties>
</file>