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33"/>
  </p:notesMasterIdLst>
  <p:handoutMasterIdLst>
    <p:handoutMasterId r:id="rId34"/>
  </p:handoutMasterIdLst>
  <p:sldIdLst>
    <p:sldId id="256" r:id="rId4"/>
    <p:sldId id="264" r:id="rId5"/>
    <p:sldId id="309" r:id="rId6"/>
    <p:sldId id="265" r:id="rId7"/>
    <p:sldId id="288" r:id="rId8"/>
    <p:sldId id="291" r:id="rId9"/>
    <p:sldId id="292" r:id="rId10"/>
    <p:sldId id="289" r:id="rId11"/>
    <p:sldId id="290" r:id="rId12"/>
    <p:sldId id="268" r:id="rId13"/>
    <p:sldId id="266" r:id="rId14"/>
    <p:sldId id="294" r:id="rId15"/>
    <p:sldId id="267" r:id="rId16"/>
    <p:sldId id="269" r:id="rId17"/>
    <p:sldId id="270" r:id="rId18"/>
    <p:sldId id="295" r:id="rId19"/>
    <p:sldId id="308" r:id="rId20"/>
    <p:sldId id="30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10" r:id="rId31"/>
    <p:sldId id="263" r:id="rId32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der, Clara Maria" initials="MC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33"/>
    <a:srgbClr val="898989"/>
    <a:srgbClr val="EDEDED"/>
    <a:srgbClr val="77B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373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0" d="100"/>
          <a:sy n="90" d="100"/>
        </p:scale>
        <p:origin x="-2216" y="-11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50396-2292-46F6-A158-5B826A6E42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C5BB7FD-5328-4A1E-8B61-B6C2E67D92B0}">
      <dgm:prSet phldrT="[Text]"/>
      <dgm:spPr>
        <a:solidFill>
          <a:srgbClr val="669933"/>
        </a:solidFill>
      </dgm:spPr>
      <dgm:t>
        <a:bodyPr/>
        <a:lstStyle/>
        <a:p>
          <a:r>
            <a:rPr lang="ar-SA" dirty="0" smtClean="0"/>
            <a:t>مثال من الأدب:</a:t>
          </a:r>
        </a:p>
        <a:p>
          <a:r>
            <a:rPr lang="ar-SA" dirty="0" smtClean="0"/>
            <a:t>ما هو الأثر وفي أي سياق يناقش؟</a:t>
          </a:r>
          <a:endParaRPr lang="de-AT" dirty="0"/>
        </a:p>
      </dgm:t>
    </dgm:pt>
    <dgm:pt modelId="{FB608CEF-C93E-454A-BC27-8F8F9A878BF7}" type="parTrans" cxnId="{6C7EF9B1-0063-4CED-98E0-549FBB9E65DE}">
      <dgm:prSet/>
      <dgm:spPr/>
      <dgm:t>
        <a:bodyPr/>
        <a:lstStyle/>
        <a:p>
          <a:endParaRPr lang="de-AT"/>
        </a:p>
      </dgm:t>
    </dgm:pt>
    <dgm:pt modelId="{2C72ED5C-74A5-4B7E-A964-3808FF1A04AF}" type="sibTrans" cxnId="{6C7EF9B1-0063-4CED-98E0-549FBB9E65DE}">
      <dgm:prSet/>
      <dgm:spPr/>
      <dgm:t>
        <a:bodyPr/>
        <a:lstStyle/>
        <a:p>
          <a:endParaRPr lang="de-AT"/>
        </a:p>
      </dgm:t>
    </dgm:pt>
    <dgm:pt modelId="{3DE4F401-7178-4F71-A338-DFAF6C164417}">
      <dgm:prSet phldrT="[Text]"/>
      <dgm:spPr>
        <a:solidFill>
          <a:srgbClr val="669933"/>
        </a:solidFill>
      </dgm:spPr>
      <dgm:t>
        <a:bodyPr/>
        <a:lstStyle/>
        <a:p>
          <a:r>
            <a:rPr lang="de-AT" dirty="0" smtClean="0"/>
            <a:t>SROI</a:t>
          </a:r>
          <a:r>
            <a:rPr lang="ar-SA" dirty="0" smtClean="0"/>
            <a:t>نقاش حول ال</a:t>
          </a:r>
          <a:endParaRPr lang="de-AT" dirty="0"/>
        </a:p>
      </dgm:t>
    </dgm:pt>
    <dgm:pt modelId="{51200F54-3938-4121-B95C-C127060E000C}" type="parTrans" cxnId="{72729B98-A6A4-4253-95B7-4D60584DCE47}">
      <dgm:prSet/>
      <dgm:spPr/>
      <dgm:t>
        <a:bodyPr/>
        <a:lstStyle/>
        <a:p>
          <a:endParaRPr lang="de-AT"/>
        </a:p>
      </dgm:t>
    </dgm:pt>
    <dgm:pt modelId="{3DB5A00A-2D83-46DC-976F-1A0D1FCB9397}" type="sibTrans" cxnId="{72729B98-A6A4-4253-95B7-4D60584DCE47}">
      <dgm:prSet/>
      <dgm:spPr/>
      <dgm:t>
        <a:bodyPr/>
        <a:lstStyle/>
        <a:p>
          <a:endParaRPr lang="de-AT"/>
        </a:p>
      </dgm:t>
    </dgm:pt>
    <dgm:pt modelId="{D52304C4-D23E-498A-BDFF-5AFCAFBB5A53}">
      <dgm:prSet/>
      <dgm:spPr>
        <a:solidFill>
          <a:srgbClr val="669933"/>
        </a:solidFill>
      </dgm:spPr>
      <dgm:t>
        <a:bodyPr/>
        <a:lstStyle/>
        <a:p>
          <a:r>
            <a:rPr lang="de-AT" dirty="0" smtClean="0"/>
            <a:t>‚</a:t>
          </a:r>
          <a:r>
            <a:rPr lang="ar-SA" dirty="0" smtClean="0"/>
            <a:t>طرق ومنهجيات في قياس الأثر</a:t>
          </a:r>
          <a:endParaRPr lang="de-AT" dirty="0"/>
        </a:p>
      </dgm:t>
    </dgm:pt>
    <dgm:pt modelId="{E9633C22-FC0E-41AE-ABB7-A6EE5DF00AA8}" type="parTrans" cxnId="{066B8580-5D90-42C1-9C04-2CE8FA0BA6BE}">
      <dgm:prSet/>
      <dgm:spPr/>
      <dgm:t>
        <a:bodyPr/>
        <a:lstStyle/>
        <a:p>
          <a:endParaRPr lang="de-AT"/>
        </a:p>
      </dgm:t>
    </dgm:pt>
    <dgm:pt modelId="{DB74067B-2CA0-4A13-BF76-5EB7FD36167B}" type="sibTrans" cxnId="{066B8580-5D90-42C1-9C04-2CE8FA0BA6BE}">
      <dgm:prSet/>
      <dgm:spPr/>
      <dgm:t>
        <a:bodyPr/>
        <a:lstStyle/>
        <a:p>
          <a:endParaRPr lang="de-AT"/>
        </a:p>
      </dgm:t>
    </dgm:pt>
    <dgm:pt modelId="{0D2081C6-2A1D-4477-8DE5-80EA26525450}">
      <dgm:prSet/>
      <dgm:spPr>
        <a:solidFill>
          <a:srgbClr val="669933"/>
        </a:solidFill>
      </dgm:spPr>
      <dgm:t>
        <a:bodyPr/>
        <a:lstStyle/>
        <a:p>
          <a:r>
            <a:rPr lang="ar-SA" dirty="0" smtClean="0"/>
            <a:t>مشاهدة الأدب القائم ووثائق السياسة تؤدي إلى الأهمية المتزايدة للموضوع</a:t>
          </a:r>
          <a:endParaRPr lang="de-AT" dirty="0"/>
        </a:p>
      </dgm:t>
    </dgm:pt>
    <dgm:pt modelId="{50C5CEA7-4FDE-4220-AE12-6F76AC296A43}" type="parTrans" cxnId="{29EDDC8F-83E4-4D70-990B-8C471A26DDFB}">
      <dgm:prSet/>
      <dgm:spPr/>
      <dgm:t>
        <a:bodyPr/>
        <a:lstStyle/>
        <a:p>
          <a:endParaRPr lang="de-AT"/>
        </a:p>
      </dgm:t>
    </dgm:pt>
    <dgm:pt modelId="{59908873-82E1-4C9D-9245-2E6E80AEDA5E}" type="sibTrans" cxnId="{29EDDC8F-83E4-4D70-990B-8C471A26DDFB}">
      <dgm:prSet/>
      <dgm:spPr/>
      <dgm:t>
        <a:bodyPr/>
        <a:lstStyle/>
        <a:p>
          <a:endParaRPr lang="de-AT"/>
        </a:p>
      </dgm:t>
    </dgm:pt>
    <dgm:pt modelId="{9B57F565-1148-4647-906E-60AAA2985C85}">
      <dgm:prSet/>
      <dgm:spPr>
        <a:solidFill>
          <a:srgbClr val="669933"/>
        </a:solidFill>
      </dgm:spPr>
      <dgm:t>
        <a:bodyPr/>
        <a:lstStyle/>
        <a:p>
          <a:r>
            <a:rPr lang="ar-SA" dirty="0" smtClean="0"/>
            <a:t>الإطار النظري: أثر سلسلة القيمة</a:t>
          </a:r>
          <a:endParaRPr lang="de-AT" dirty="0"/>
        </a:p>
      </dgm:t>
    </dgm:pt>
    <dgm:pt modelId="{68FADF07-6E2F-492E-994E-4395536749B0}" type="parTrans" cxnId="{90FB8DA6-D77C-4B2D-97C5-12594AA8CFBE}">
      <dgm:prSet/>
      <dgm:spPr/>
      <dgm:t>
        <a:bodyPr/>
        <a:lstStyle/>
        <a:p>
          <a:endParaRPr lang="de-AT"/>
        </a:p>
      </dgm:t>
    </dgm:pt>
    <dgm:pt modelId="{214C3E92-CCBE-4711-B5FD-DFE0DA2F2CC4}" type="sibTrans" cxnId="{90FB8DA6-D77C-4B2D-97C5-12594AA8CFBE}">
      <dgm:prSet/>
      <dgm:spPr/>
      <dgm:t>
        <a:bodyPr/>
        <a:lstStyle/>
        <a:p>
          <a:endParaRPr lang="de-AT"/>
        </a:p>
      </dgm:t>
    </dgm:pt>
    <dgm:pt modelId="{7573EFD7-8008-4A6B-8B1E-1579860F52DB}" type="pres">
      <dgm:prSet presAssocID="{50050396-2292-46F6-A158-5B826A6E42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A3D65895-79EA-49E5-855A-8A62A5A2986F}" type="pres">
      <dgm:prSet presAssocID="{CC5BB7FD-5328-4A1E-8B61-B6C2E67D92B0}" presName="parentText" presStyleLbl="node1" presStyleIdx="0" presStyleCnt="5" custLinFactNeighborX="6522" custLinFactNeighborY="-14961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57A0B61-CE37-4A4A-8369-912F15409673}" type="pres">
      <dgm:prSet presAssocID="{2C72ED5C-74A5-4B7E-A964-3808FF1A04AF}" presName="spacer" presStyleCnt="0"/>
      <dgm:spPr/>
    </dgm:pt>
    <dgm:pt modelId="{AE778995-1A3B-4A3D-B8CA-F254427432D4}" type="pres">
      <dgm:prSet presAssocID="{0D2081C6-2A1D-4477-8DE5-80EA2652545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514AACB-AF95-4932-8BB1-F6B1E1B0AB9C}" type="pres">
      <dgm:prSet presAssocID="{59908873-82E1-4C9D-9245-2E6E80AEDA5E}" presName="spacer" presStyleCnt="0"/>
      <dgm:spPr/>
    </dgm:pt>
    <dgm:pt modelId="{759B07F6-8761-457F-AB00-6BD89DF813B9}" type="pres">
      <dgm:prSet presAssocID="{9B57F565-1148-4647-906E-60AAA2985C8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B64DA57-3C8D-4376-8ED2-91099B194D11}" type="pres">
      <dgm:prSet presAssocID="{214C3E92-CCBE-4711-B5FD-DFE0DA2F2CC4}" presName="spacer" presStyleCnt="0"/>
      <dgm:spPr/>
    </dgm:pt>
    <dgm:pt modelId="{B3B7DAB8-E79A-4CA0-BC0D-8B43E18FFA0C}" type="pres">
      <dgm:prSet presAssocID="{D52304C4-D23E-498A-BDFF-5AFCAFBB5A5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33ED304-449B-4DE0-AD94-C0CCC50ED6E7}" type="pres">
      <dgm:prSet presAssocID="{DB74067B-2CA0-4A13-BF76-5EB7FD36167B}" presName="spacer" presStyleCnt="0"/>
      <dgm:spPr/>
    </dgm:pt>
    <dgm:pt modelId="{26602942-9EED-456B-94F3-922D7EAEF61E}" type="pres">
      <dgm:prSet presAssocID="{3DE4F401-7178-4F71-A338-DFAF6C16441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8C445753-370E-4381-9576-E41ADD6EF8F5}" type="presOf" srcId="{50050396-2292-46F6-A158-5B826A6E42BC}" destId="{7573EFD7-8008-4A6B-8B1E-1579860F52DB}" srcOrd="0" destOrd="0" presId="urn:microsoft.com/office/officeart/2005/8/layout/vList2"/>
    <dgm:cxn modelId="{6C7EF9B1-0063-4CED-98E0-549FBB9E65DE}" srcId="{50050396-2292-46F6-A158-5B826A6E42BC}" destId="{CC5BB7FD-5328-4A1E-8B61-B6C2E67D92B0}" srcOrd="0" destOrd="0" parTransId="{FB608CEF-C93E-454A-BC27-8F8F9A878BF7}" sibTransId="{2C72ED5C-74A5-4B7E-A964-3808FF1A04AF}"/>
    <dgm:cxn modelId="{601E5189-67FF-4252-9989-3B86E0D13EE2}" type="presOf" srcId="{0D2081C6-2A1D-4477-8DE5-80EA26525450}" destId="{AE778995-1A3B-4A3D-B8CA-F254427432D4}" srcOrd="0" destOrd="0" presId="urn:microsoft.com/office/officeart/2005/8/layout/vList2"/>
    <dgm:cxn modelId="{29EDDC8F-83E4-4D70-990B-8C471A26DDFB}" srcId="{50050396-2292-46F6-A158-5B826A6E42BC}" destId="{0D2081C6-2A1D-4477-8DE5-80EA26525450}" srcOrd="1" destOrd="0" parTransId="{50C5CEA7-4FDE-4220-AE12-6F76AC296A43}" sibTransId="{59908873-82E1-4C9D-9245-2E6E80AEDA5E}"/>
    <dgm:cxn modelId="{5C04043F-368B-474D-BE1A-360E63F6576B}" type="presOf" srcId="{CC5BB7FD-5328-4A1E-8B61-B6C2E67D92B0}" destId="{A3D65895-79EA-49E5-855A-8A62A5A2986F}" srcOrd="0" destOrd="0" presId="urn:microsoft.com/office/officeart/2005/8/layout/vList2"/>
    <dgm:cxn modelId="{066B8580-5D90-42C1-9C04-2CE8FA0BA6BE}" srcId="{50050396-2292-46F6-A158-5B826A6E42BC}" destId="{D52304C4-D23E-498A-BDFF-5AFCAFBB5A53}" srcOrd="3" destOrd="0" parTransId="{E9633C22-FC0E-41AE-ABB7-A6EE5DF00AA8}" sibTransId="{DB74067B-2CA0-4A13-BF76-5EB7FD36167B}"/>
    <dgm:cxn modelId="{C0C49356-FDAE-47DF-8BB3-913BC7A81041}" type="presOf" srcId="{D52304C4-D23E-498A-BDFF-5AFCAFBB5A53}" destId="{B3B7DAB8-E79A-4CA0-BC0D-8B43E18FFA0C}" srcOrd="0" destOrd="0" presId="urn:microsoft.com/office/officeart/2005/8/layout/vList2"/>
    <dgm:cxn modelId="{72729B98-A6A4-4253-95B7-4D60584DCE47}" srcId="{50050396-2292-46F6-A158-5B826A6E42BC}" destId="{3DE4F401-7178-4F71-A338-DFAF6C164417}" srcOrd="4" destOrd="0" parTransId="{51200F54-3938-4121-B95C-C127060E000C}" sibTransId="{3DB5A00A-2D83-46DC-976F-1A0D1FCB9397}"/>
    <dgm:cxn modelId="{35F4F0B0-C0E3-4088-B704-188780EFB2BD}" type="presOf" srcId="{9B57F565-1148-4647-906E-60AAA2985C85}" destId="{759B07F6-8761-457F-AB00-6BD89DF813B9}" srcOrd="0" destOrd="0" presId="urn:microsoft.com/office/officeart/2005/8/layout/vList2"/>
    <dgm:cxn modelId="{A1B7BB69-E8AE-4F70-B8B7-75567DD02F6E}" type="presOf" srcId="{3DE4F401-7178-4F71-A338-DFAF6C164417}" destId="{26602942-9EED-456B-94F3-922D7EAEF61E}" srcOrd="0" destOrd="0" presId="urn:microsoft.com/office/officeart/2005/8/layout/vList2"/>
    <dgm:cxn modelId="{90FB8DA6-D77C-4B2D-97C5-12594AA8CFBE}" srcId="{50050396-2292-46F6-A158-5B826A6E42BC}" destId="{9B57F565-1148-4647-906E-60AAA2985C85}" srcOrd="2" destOrd="0" parTransId="{68FADF07-6E2F-492E-994E-4395536749B0}" sibTransId="{214C3E92-CCBE-4711-B5FD-DFE0DA2F2CC4}"/>
    <dgm:cxn modelId="{F2A7BFFE-E95B-470A-9E6F-23FA4ED3F7D8}" type="presParOf" srcId="{7573EFD7-8008-4A6B-8B1E-1579860F52DB}" destId="{A3D65895-79EA-49E5-855A-8A62A5A2986F}" srcOrd="0" destOrd="0" presId="urn:microsoft.com/office/officeart/2005/8/layout/vList2"/>
    <dgm:cxn modelId="{AF612A2E-070A-4893-AB13-4DBFA92B3BBC}" type="presParOf" srcId="{7573EFD7-8008-4A6B-8B1E-1579860F52DB}" destId="{057A0B61-CE37-4A4A-8369-912F15409673}" srcOrd="1" destOrd="0" presId="urn:microsoft.com/office/officeart/2005/8/layout/vList2"/>
    <dgm:cxn modelId="{578B9835-2D22-4E6A-88FF-19C66491000D}" type="presParOf" srcId="{7573EFD7-8008-4A6B-8B1E-1579860F52DB}" destId="{AE778995-1A3B-4A3D-B8CA-F254427432D4}" srcOrd="2" destOrd="0" presId="urn:microsoft.com/office/officeart/2005/8/layout/vList2"/>
    <dgm:cxn modelId="{5E01CA23-B6B1-43BA-A496-3D7090BA8687}" type="presParOf" srcId="{7573EFD7-8008-4A6B-8B1E-1579860F52DB}" destId="{1514AACB-AF95-4932-8BB1-F6B1E1B0AB9C}" srcOrd="3" destOrd="0" presId="urn:microsoft.com/office/officeart/2005/8/layout/vList2"/>
    <dgm:cxn modelId="{38FC388E-C0EC-49FC-846D-D7FAC78E6126}" type="presParOf" srcId="{7573EFD7-8008-4A6B-8B1E-1579860F52DB}" destId="{759B07F6-8761-457F-AB00-6BD89DF813B9}" srcOrd="4" destOrd="0" presId="urn:microsoft.com/office/officeart/2005/8/layout/vList2"/>
    <dgm:cxn modelId="{A38406AA-3036-47B8-8F19-39A10F4C785B}" type="presParOf" srcId="{7573EFD7-8008-4A6B-8B1E-1579860F52DB}" destId="{BB64DA57-3C8D-4376-8ED2-91099B194D11}" srcOrd="5" destOrd="0" presId="urn:microsoft.com/office/officeart/2005/8/layout/vList2"/>
    <dgm:cxn modelId="{11EC92B8-8717-49EF-B38C-608E72B606DD}" type="presParOf" srcId="{7573EFD7-8008-4A6B-8B1E-1579860F52DB}" destId="{B3B7DAB8-E79A-4CA0-BC0D-8B43E18FFA0C}" srcOrd="6" destOrd="0" presId="urn:microsoft.com/office/officeart/2005/8/layout/vList2"/>
    <dgm:cxn modelId="{36611388-5F24-439B-BD4F-70776817D798}" type="presParOf" srcId="{7573EFD7-8008-4A6B-8B1E-1579860F52DB}" destId="{B33ED304-449B-4DE0-AD94-C0CCC50ED6E7}" srcOrd="7" destOrd="0" presId="urn:microsoft.com/office/officeart/2005/8/layout/vList2"/>
    <dgm:cxn modelId="{39EAB883-0511-49AA-AF77-AE8847A0C224}" type="presParOf" srcId="{7573EFD7-8008-4A6B-8B1E-1579860F52DB}" destId="{26602942-9EED-456B-94F3-922D7EAEF6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65895-79EA-49E5-855A-8A62A5A2986F}">
      <dsp:nvSpPr>
        <dsp:cNvPr id="0" name=""/>
        <dsp:cNvSpPr/>
      </dsp:nvSpPr>
      <dsp:spPr>
        <a:xfrm>
          <a:off x="0" y="94623"/>
          <a:ext cx="6667500" cy="844740"/>
        </a:xfrm>
        <a:prstGeom prst="roundRect">
          <a:avLst/>
        </a:prstGeom>
        <a:solidFill>
          <a:srgbClr val="66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مثال من الأدب: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ما هو الأثر وفي أي سياق يناقش؟</a:t>
          </a:r>
          <a:endParaRPr lang="de-AT" sz="1900" kern="1200" dirty="0"/>
        </a:p>
      </dsp:txBody>
      <dsp:txXfrm>
        <a:off x="41237" y="135860"/>
        <a:ext cx="6585026" cy="762266"/>
      </dsp:txXfrm>
    </dsp:sp>
    <dsp:sp modelId="{AE778995-1A3B-4A3D-B8CA-F254427432D4}">
      <dsp:nvSpPr>
        <dsp:cNvPr id="0" name=""/>
        <dsp:cNvSpPr/>
      </dsp:nvSpPr>
      <dsp:spPr>
        <a:xfrm>
          <a:off x="0" y="1002270"/>
          <a:ext cx="6667500" cy="844740"/>
        </a:xfrm>
        <a:prstGeom prst="roundRect">
          <a:avLst/>
        </a:prstGeom>
        <a:solidFill>
          <a:srgbClr val="66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مشاهدة الأدب القائم ووثائق السياسة تؤدي إلى الأهمية المتزايدة للموضوع</a:t>
          </a:r>
          <a:endParaRPr lang="de-AT" sz="1900" kern="1200" dirty="0"/>
        </a:p>
      </dsp:txBody>
      <dsp:txXfrm>
        <a:off x="41237" y="1043507"/>
        <a:ext cx="6585026" cy="762266"/>
      </dsp:txXfrm>
    </dsp:sp>
    <dsp:sp modelId="{759B07F6-8761-457F-AB00-6BD89DF813B9}">
      <dsp:nvSpPr>
        <dsp:cNvPr id="0" name=""/>
        <dsp:cNvSpPr/>
      </dsp:nvSpPr>
      <dsp:spPr>
        <a:xfrm>
          <a:off x="0" y="1901730"/>
          <a:ext cx="6667500" cy="844740"/>
        </a:xfrm>
        <a:prstGeom prst="roundRect">
          <a:avLst/>
        </a:prstGeom>
        <a:solidFill>
          <a:srgbClr val="66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الإطار النظري: أثر سلسلة القيمة</a:t>
          </a:r>
          <a:endParaRPr lang="de-AT" sz="1900" kern="1200" dirty="0"/>
        </a:p>
      </dsp:txBody>
      <dsp:txXfrm>
        <a:off x="41237" y="1942967"/>
        <a:ext cx="6585026" cy="762266"/>
      </dsp:txXfrm>
    </dsp:sp>
    <dsp:sp modelId="{B3B7DAB8-E79A-4CA0-BC0D-8B43E18FFA0C}">
      <dsp:nvSpPr>
        <dsp:cNvPr id="0" name=""/>
        <dsp:cNvSpPr/>
      </dsp:nvSpPr>
      <dsp:spPr>
        <a:xfrm>
          <a:off x="0" y="2801190"/>
          <a:ext cx="6667500" cy="844740"/>
        </a:xfrm>
        <a:prstGeom prst="roundRect">
          <a:avLst/>
        </a:prstGeom>
        <a:solidFill>
          <a:srgbClr val="66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‚</a:t>
          </a:r>
          <a:r>
            <a:rPr lang="ar-SA" sz="1900" kern="1200" dirty="0" smtClean="0"/>
            <a:t>طرق ومنهجيات في قياس الأثر</a:t>
          </a:r>
          <a:endParaRPr lang="de-AT" sz="1900" kern="1200" dirty="0"/>
        </a:p>
      </dsp:txBody>
      <dsp:txXfrm>
        <a:off x="41237" y="2842427"/>
        <a:ext cx="6585026" cy="762266"/>
      </dsp:txXfrm>
    </dsp:sp>
    <dsp:sp modelId="{26602942-9EED-456B-94F3-922D7EAEF61E}">
      <dsp:nvSpPr>
        <dsp:cNvPr id="0" name=""/>
        <dsp:cNvSpPr/>
      </dsp:nvSpPr>
      <dsp:spPr>
        <a:xfrm>
          <a:off x="0" y="3700650"/>
          <a:ext cx="6667500" cy="844740"/>
        </a:xfrm>
        <a:prstGeom prst="roundRect">
          <a:avLst/>
        </a:prstGeom>
        <a:solidFill>
          <a:srgbClr val="66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SROI</a:t>
          </a:r>
          <a:r>
            <a:rPr lang="ar-SA" sz="1900" kern="1200" dirty="0" smtClean="0"/>
            <a:t>نقاش حول ال</a:t>
          </a:r>
          <a:endParaRPr lang="de-AT" sz="1900" kern="1200" dirty="0"/>
        </a:p>
      </dsp:txBody>
      <dsp:txXfrm>
        <a:off x="41237" y="3741887"/>
        <a:ext cx="6585026" cy="762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FC1DA-CEA6-C94C-A455-FA956F07A110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C293E-365C-3146-BF71-5F09A0650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9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ACC0-D36E-CD46-BC66-F5F9FAA28FD8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D187-1DE1-BC41-9791-3DC7C7D31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3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40 </a:t>
            </a:r>
            <a:r>
              <a:rPr lang="de-DE" baseline="0" dirty="0" err="1" smtClean="0"/>
              <a:t>methds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measurement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developed</a:t>
            </a:r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mantra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31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38A89-4CF6-43EE-8B44-AF405B4F2AF4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Either evaluation (retrospective) or forecast (predictive)</a:t>
            </a:r>
          </a:p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18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165E2D-3535-4150-8079-F33EA563083B}" type="slidenum">
              <a:rPr lang="de-AT"/>
              <a:pPr>
                <a:defRPr/>
              </a:pPr>
              <a:t>19</a:t>
            </a:fld>
            <a:endParaRPr lang="de-A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20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21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22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23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Dr. Christian Schober 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17.05.2010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ÖZIV Präsentation, Wien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1EF3AF0-B97E-4EB1-8FE2-5B9295308EF5}" type="slidenum">
              <a:rPr lang="de-AT" smtClean="0"/>
              <a:pPr>
                <a:defRPr/>
              </a:pPr>
              <a:t>24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0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6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1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This </a:t>
            </a:r>
            <a:r>
              <a:rPr lang="de-AT" dirty="0" err="1" smtClean="0"/>
              <a:t>slide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intented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an </a:t>
            </a:r>
            <a:r>
              <a:rPr lang="de-AT" dirty="0" err="1" smtClean="0"/>
              <a:t>explanation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for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figure</a:t>
            </a:r>
            <a:r>
              <a:rPr lang="de-AT" baseline="0" dirty="0" smtClean="0"/>
              <a:t> on </a:t>
            </a:r>
            <a:r>
              <a:rPr lang="de-AT" baseline="0" dirty="0" err="1" smtClean="0"/>
              <a:t>the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next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slide</a:t>
            </a:r>
            <a:r>
              <a:rPr lang="de-AT" baseline="0" dirty="0" smtClean="0"/>
              <a:t>!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4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0385E-EE9E-4D3D-A573-4EBA73911DF7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1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All </a:t>
            </a:r>
            <a:r>
              <a:rPr lang="de-AT" dirty="0" err="1" smtClean="0"/>
              <a:t>these</a:t>
            </a:r>
            <a:r>
              <a:rPr lang="de-AT" dirty="0" smtClean="0"/>
              <a:t> </a:t>
            </a:r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intended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single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projects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and</a:t>
            </a:r>
            <a:r>
              <a:rPr lang="de-AT" baseline="0" dirty="0" smtClean="0"/>
              <a:t> </a:t>
            </a:r>
            <a:r>
              <a:rPr lang="de-AT" baseline="0" dirty="0" err="1" smtClean="0"/>
              <a:t>organisations</a:t>
            </a:r>
            <a:r>
              <a:rPr lang="de-AT" baseline="0" dirty="0" smtClean="0"/>
              <a:t> – </a:t>
            </a:r>
            <a:r>
              <a:rPr lang="de-AT" baseline="0" dirty="0" err="1" smtClean="0"/>
              <a:t>they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may</a:t>
            </a:r>
            <a:r>
              <a:rPr lang="de-AT" baseline="0" dirty="0" smtClean="0"/>
              <a:t> </a:t>
            </a:r>
            <a:r>
              <a:rPr lang="de-AT" baseline="0" dirty="0" err="1" smtClean="0"/>
              <a:t>however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serve</a:t>
            </a:r>
            <a:r>
              <a:rPr lang="de-AT" baseline="0" dirty="0" smtClean="0"/>
              <a:t> </a:t>
            </a:r>
            <a:r>
              <a:rPr lang="de-AT" baseline="0" dirty="0" err="1" smtClean="0"/>
              <a:t>as</a:t>
            </a:r>
            <a:r>
              <a:rPr lang="de-AT" baseline="0" dirty="0" smtClean="0"/>
              <a:t> a </a:t>
            </a:r>
            <a:r>
              <a:rPr lang="de-AT" baseline="0" dirty="0" err="1" smtClean="0"/>
              <a:t>starting</a:t>
            </a:r>
            <a:r>
              <a:rPr lang="de-AT" baseline="0" dirty="0" smtClean="0"/>
              <a:t> </a:t>
            </a:r>
            <a:r>
              <a:rPr lang="de-AT" baseline="0" dirty="0" err="1" smtClean="0"/>
              <a:t>point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for</a:t>
            </a:r>
            <a:r>
              <a:rPr lang="de-AT" baseline="0" dirty="0" smtClean="0"/>
              <a:t> </a:t>
            </a:r>
            <a:r>
              <a:rPr lang="de-AT" baseline="0" dirty="0" err="1" smtClean="0"/>
              <a:t>measuring</a:t>
            </a:r>
            <a:r>
              <a:rPr lang="de-AT" baseline="0" dirty="0" smtClean="0"/>
              <a:t> </a:t>
            </a:r>
            <a:r>
              <a:rPr lang="de-AT" baseline="0" dirty="0" err="1" smtClean="0"/>
              <a:t>sectoral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impact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ED187-1DE1-BC41-9791-3DC7C7D318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9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D2E3F72C-E722-7A44-8DCA-86DBA073EC39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2E79004C-E142-9548-B84D-CE7EAF881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D2E3F72C-E722-7A44-8DCA-86DBA073EC39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2E79004C-E142-9548-B84D-CE7EAF881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smtClean="0"/>
              <a:t>Picture </a:t>
            </a:r>
            <a:r>
              <a:rPr lang="es-ES_tradnl" dirty="0" err="1" smtClean="0"/>
              <a:t>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Picture </a:t>
            </a:r>
            <a:r>
              <a:rPr lang="es-ES_tradnl" dirty="0" err="1" smtClean="0"/>
              <a:t>subtitle</a:t>
            </a:r>
            <a:endParaRPr lang="es-ES_tradnl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9042" cy="365125"/>
          </a:xfrm>
          <a:prstGeom prst="rect">
            <a:avLst/>
          </a:prstGeom>
        </p:spPr>
        <p:txBody>
          <a:bodyPr/>
          <a:lstStyle/>
          <a:p>
            <a:fld id="{EF9D47CB-EE6B-4F48-9F47-0DB0E5300104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Measuring impact. Enhancing visibility.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282" y="6356350"/>
            <a:ext cx="621518" cy="365125"/>
          </a:xfrm>
          <a:prstGeom prst="rect">
            <a:avLst/>
          </a:prstGeom>
        </p:spPr>
        <p:txBody>
          <a:bodyPr/>
          <a:lstStyle/>
          <a:p>
            <a:fld id="{671C9432-A08C-EB49-8A96-CF5F5E016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D2E3F72C-E722-7A44-8DCA-86DBA073EC39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Measuring impact. Enhancing visibility.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2E79004C-E142-9548-B84D-CE7EAF881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500063" y="1928813"/>
            <a:ext cx="8072437" cy="45005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71406" y="1082644"/>
            <a:ext cx="6900882" cy="48896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1354138" y="6342063"/>
            <a:ext cx="3217862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Datumsplatzhalter 8"/>
          <p:cNvSpPr>
            <a:spLocks noGrp="1"/>
          </p:cNvSpPr>
          <p:nvPr>
            <p:ph type="dt" sz="half" idx="12"/>
          </p:nvPr>
        </p:nvSpPr>
        <p:spPr>
          <a:xfrm>
            <a:off x="7215188" y="6348413"/>
            <a:ext cx="9874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0AF2FC7C-978B-47FB-9A32-5BA981ECC268}" type="datetime1">
              <a:rPr lang="de-AT" smtClean="0"/>
              <a:pPr>
                <a:defRPr/>
              </a:pPr>
              <a:t>19.12.2015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03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8A83-33D7-7041-9802-4F43016BF2ED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0DB-683B-424B-A563-D40564A0E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8A83-33D7-7041-9802-4F43016BF2ED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0DB-683B-424B-A563-D40564A0E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mailto:participate@thirdsectorimpact.eu" TargetMode="External"/><Relationship Id="rId4" Type="http://schemas.openxmlformats.org/officeDocument/2006/relationships/hyperlink" Target="http://www.thirdsectorimpact.eu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74823"/>
            <a:ext cx="9144000" cy="1686161"/>
          </a:xfrm>
          <a:prstGeom prst="rect">
            <a:avLst/>
          </a:prstGeom>
          <a:solidFill>
            <a:srgbClr val="6699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Event title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5360313"/>
            <a:ext cx="6400800" cy="1298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Presenter(s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)’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affiliation(s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TSI_fulllogo_horiz_whi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280" y="536535"/>
            <a:ext cx="6083004" cy="17784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8210" y="274638"/>
            <a:ext cx="68285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Title</a:t>
            </a:r>
            <a:r>
              <a:rPr lang="es-ES_tradnl" dirty="0" smtClean="0"/>
              <a:t>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16" y="1600200"/>
            <a:ext cx="78044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</p:txBody>
      </p:sp>
      <p:pic>
        <p:nvPicPr>
          <p:cNvPr id="7" name="Picture 6" descr="TSI_symbo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706" y="144366"/>
            <a:ext cx="1280160" cy="1261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5052" y="6309900"/>
            <a:ext cx="3462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69933"/>
                </a:solidFill>
              </a:rPr>
              <a:t>Measuring impact. Enhancing visibility.</a:t>
            </a:r>
            <a:endParaRPr lang="en-US" sz="1400" dirty="0">
              <a:solidFill>
                <a:srgbClr val="669933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22420" y="6511975"/>
            <a:ext cx="4649537" cy="1588"/>
          </a:xfrm>
          <a:prstGeom prst="line">
            <a:avLst/>
          </a:prstGeom>
          <a:ln>
            <a:solidFill>
              <a:srgbClr val="6699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5"/>
        </a:buBlip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669933"/>
        </a:buClr>
        <a:buSzPct val="100000"/>
        <a:buFont typeface="Wingdings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69933"/>
        </a:buClr>
        <a:buSzPct val="100000"/>
        <a:buFont typeface="Arial"/>
        <a:buChar char="•"/>
        <a:defRPr sz="24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8000"/>
        </a:buClr>
        <a:buFont typeface="Lucida Grande"/>
        <a:buChar char="–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8000"/>
        </a:buClr>
        <a:buFont typeface="Arial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8A83-33D7-7041-9802-4F43016BF2ED}" type="datetimeFigureOut">
              <a:rPr lang="en-US" smtClean="0"/>
              <a:pPr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60DB-683B-424B-A563-D40564A0E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174823"/>
            <a:ext cx="9144000" cy="1686161"/>
          </a:xfrm>
          <a:prstGeom prst="rect">
            <a:avLst/>
          </a:prstGeom>
          <a:solidFill>
            <a:srgbClr val="6699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80126" y="5828253"/>
            <a:ext cx="7451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hlinkClick r:id="rId4"/>
              </a:rPr>
              <a:t>www.thirdsectorimpact.eu</a:t>
            </a:r>
            <a:r>
              <a:rPr lang="en-US" sz="2000" dirty="0" smtClean="0"/>
              <a:t>    ·    </a:t>
            </a:r>
            <a:r>
              <a:rPr lang="en-US" sz="2000" dirty="0" smtClean="0">
                <a:hlinkClick r:id="rId5"/>
              </a:rPr>
              <a:t>participate@thirdsectorimpact.eu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9" name="Picture 8" descr="TSI_symbol.jpg"/>
          <p:cNvPicPr>
            <a:picLocks noChangeAspect="1"/>
          </p:cNvPicPr>
          <p:nvPr/>
        </p:nvPicPr>
        <p:blipFill>
          <a:blip r:embed="rId6"/>
          <a:srcRect t="5706"/>
          <a:stretch>
            <a:fillRect/>
          </a:stretch>
        </p:blipFill>
        <p:spPr>
          <a:xfrm>
            <a:off x="510410" y="312671"/>
            <a:ext cx="3133550" cy="29125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8749" y="3354843"/>
            <a:ext cx="466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for your attention.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74823"/>
            <a:ext cx="9144000" cy="1686161"/>
          </a:xfrm>
          <a:prstGeom prst="rect">
            <a:avLst/>
          </a:prstGeom>
          <a:solidFill>
            <a:srgbClr val="6699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26683" y="2944778"/>
            <a:ext cx="6997700" cy="2199099"/>
          </a:xfrm>
        </p:spPr>
        <p:txBody>
          <a:bodyPr>
            <a:normAutofit fontScale="90000"/>
          </a:bodyPr>
          <a:lstStyle/>
          <a:p>
            <a:r>
              <a:rPr lang="ar-SA" sz="31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قياس غير المقيس تأخذنا نحو قياس أثر القطاع الثالث</a:t>
            </a:r>
            <a:r>
              <a:rPr lang="en-US" sz="310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10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10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ARNOVA </a:t>
            </a:r>
            <a:r>
              <a:rPr lang="en-US" sz="31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Conference</a:t>
            </a:r>
            <a:br>
              <a:rPr lang="en-US" sz="31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Chicago, 2015</a:t>
            </a:r>
            <a:r>
              <a:rPr lang="en-US" sz="31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1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AT" dirty="0"/>
              <a:t/>
            </a:r>
            <a:br>
              <a:rPr lang="de-AT" dirty="0"/>
            </a:b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5360313"/>
            <a:ext cx="6400800" cy="1298261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Ruth </a:t>
            </a:r>
            <a:r>
              <a:rPr lang="en-US" sz="2800" dirty="0" err="1" smtClean="0">
                <a:solidFill>
                  <a:schemeClr val="bg1"/>
                </a:solidFill>
              </a:rPr>
              <a:t>Simsa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TSI_fulllogo_horiz_wh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601" y="735635"/>
            <a:ext cx="6385872" cy="18669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51308" y="43659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الاطار النظري 1: صندوق الأثر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الآثار قد تحصل في وقت قصر أو وقت متوسط أو وقت طويل</a:t>
            </a:r>
            <a:endParaRPr lang="de-AT" dirty="0"/>
          </a:p>
          <a:p>
            <a:pPr algn="r" rtl="1"/>
            <a:r>
              <a:rPr lang="ar-SA" dirty="0" smtClean="0"/>
              <a:t>الآثار ممكن أن تحصل في مستويات صغيرة جدا أو متوسطة أو كبيرة</a:t>
            </a:r>
            <a:endParaRPr lang="de-AT" dirty="0"/>
          </a:p>
          <a:p>
            <a:pPr algn="r" rtl="1"/>
            <a:r>
              <a:rPr lang="ar-SA" b="1" dirty="0"/>
              <a:t>يمكن أن تحدث الآثار داخل تقريبا ستة أبعاد</a:t>
            </a:r>
            <a:r>
              <a:rPr lang="ar-SA" b="1" dirty="0" smtClean="0"/>
              <a:t>:.</a:t>
            </a:r>
          </a:p>
          <a:p>
            <a:pPr lvl="1" algn="r" rtl="1"/>
            <a:r>
              <a:rPr lang="ar-SA" dirty="0" smtClean="0"/>
              <a:t>الآثار الاقتصادية</a:t>
            </a:r>
            <a:endParaRPr lang="de-AT" dirty="0"/>
          </a:p>
          <a:p>
            <a:pPr lvl="1" algn="r" rtl="1"/>
            <a:r>
              <a:rPr lang="ar-SA" dirty="0"/>
              <a:t>الآثار </a:t>
            </a:r>
            <a:r>
              <a:rPr lang="ar-SA" dirty="0" smtClean="0"/>
              <a:t>البيئية</a:t>
            </a:r>
          </a:p>
          <a:p>
            <a:pPr lvl="1" algn="r" rtl="1"/>
            <a:r>
              <a:rPr lang="ar-SA" dirty="0" smtClean="0"/>
              <a:t>الآثار الاجتماعية</a:t>
            </a:r>
            <a:endParaRPr lang="de-AT" dirty="0"/>
          </a:p>
          <a:p>
            <a:pPr lvl="1" algn="r" rtl="1"/>
            <a:r>
              <a:rPr lang="ar-SA" dirty="0" smtClean="0"/>
              <a:t>الآثار الثقافية</a:t>
            </a:r>
            <a:endParaRPr lang="de-AT" dirty="0"/>
          </a:p>
          <a:p>
            <a:pPr lvl="1" algn="r" rtl="1"/>
            <a:r>
              <a:rPr lang="ar-SA" dirty="0" smtClean="0"/>
              <a:t>الآثار السياسية</a:t>
            </a:r>
            <a:endParaRPr lang="de-AT" dirty="0"/>
          </a:p>
          <a:p>
            <a:pPr lvl="1" algn="r" rtl="1"/>
            <a:r>
              <a:rPr lang="ar-SA" dirty="0"/>
              <a:t>الآثار البدنية والفسيولوجية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723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sz="3200" b="1" dirty="0" smtClean="0"/>
              <a:t>التعريف المقترح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«من </a:t>
            </a:r>
            <a:r>
              <a:rPr lang="ar-SA" sz="2800" dirty="0"/>
              <a:t>خلال </a:t>
            </a:r>
            <a:r>
              <a:rPr lang="ar-SA" sz="2800" dirty="0" smtClean="0"/>
              <a:t>تأثير» نعني به </a:t>
            </a:r>
            <a:r>
              <a:rPr lang="ar-SA" sz="2800" dirty="0"/>
              <a:t>جزء من النتيجة الإجمالية التي وقعت نتيجة لنشاط المشروع، وتتجاوز ما كان سيحدث على أي حال</a:t>
            </a:r>
            <a:r>
              <a:rPr lang="en-GB" sz="2800" dirty="0" smtClean="0"/>
              <a:t> </a:t>
            </a:r>
            <a:r>
              <a:rPr lang="en-GB" sz="2400" dirty="0" smtClean="0"/>
              <a:t>(</a:t>
            </a:r>
            <a:r>
              <a:rPr lang="en-GB" sz="2400" dirty="0"/>
              <a:t>Clark et al. 2004</a:t>
            </a:r>
            <a:r>
              <a:rPr lang="en-GB" sz="2400" dirty="0" smtClean="0"/>
              <a:t>)</a:t>
            </a:r>
          </a:p>
          <a:p>
            <a:endParaRPr lang="en-GB" sz="2400" dirty="0"/>
          </a:p>
          <a:p>
            <a:endParaRPr lang="de-AT" sz="2400" dirty="0"/>
          </a:p>
          <a:p>
            <a:r>
              <a:rPr lang="de-AT" sz="2800" dirty="0" smtClean="0">
                <a:sym typeface="Wingdings"/>
              </a:rPr>
              <a:t></a:t>
            </a:r>
            <a:r>
              <a:rPr lang="ar-SA" sz="2800" dirty="0"/>
              <a:t>التمييز بين النتائج والآثار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351415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35759" y="875358"/>
            <a:ext cx="6436095" cy="897433"/>
          </a:xfrm>
        </p:spPr>
        <p:txBody>
          <a:bodyPr>
            <a:noAutofit/>
          </a:bodyPr>
          <a:lstStyle/>
          <a:p>
            <a:r>
              <a:rPr lang="de-AT" sz="3200" dirty="0" smtClean="0">
                <a:solidFill>
                  <a:schemeClr val="tx1"/>
                </a:solidFill>
              </a:rPr>
              <a:t/>
            </a:r>
            <a:br>
              <a:rPr lang="de-AT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إطار نظري: سلسلة قيم الأثر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056E5-403F-434E-A3BA-C8FE16466CD2}" type="slidenum">
              <a:rPr lang="de-AT" smtClean="0"/>
              <a:pPr>
                <a:defRPr/>
              </a:pPr>
              <a:t>12</a:t>
            </a:fld>
            <a:endParaRPr lang="de-AT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7544" y="3357364"/>
            <a:ext cx="4105183" cy="1151756"/>
            <a:chOff x="99" y="1645"/>
            <a:chExt cx="2639" cy="767"/>
          </a:xfrm>
        </p:grpSpPr>
        <p:sp>
          <p:nvSpPr>
            <p:cNvPr id="40" name="Text Box 5"/>
            <p:cNvSpPr txBox="1">
              <a:spLocks noChangeArrowheads="1"/>
            </p:cNvSpPr>
            <p:nvPr/>
          </p:nvSpPr>
          <p:spPr bwMode="auto">
            <a:xfrm>
              <a:off x="1441" y="1645"/>
              <a:ext cx="827" cy="76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ar-SA" kern="0" dirty="0" smtClean="0">
                  <a:solidFill>
                    <a:schemeClr val="bg1"/>
                  </a:solidFill>
                </a:rPr>
                <a:t>أنشطة المنظمة</a:t>
              </a:r>
              <a:endParaRPr lang="de-AT" kern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99" y="1645"/>
              <a:ext cx="833" cy="767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108000" tIns="54000" rIns="108000" bIns="54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b="1" kern="0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المدخل</a:t>
              </a:r>
              <a:endParaRPr lang="de-AT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56" name="AutoShape 35"/>
            <p:cNvCxnSpPr>
              <a:cxnSpLocks noChangeShapeType="1"/>
              <a:stCxn id="40" idx="3"/>
              <a:endCxn id="68" idx="1"/>
            </p:cNvCxnSpPr>
            <p:nvPr/>
          </p:nvCxnSpPr>
          <p:spPr bwMode="auto">
            <a:xfrm flipV="1">
              <a:off x="2268" y="2025"/>
              <a:ext cx="470" cy="0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4572000" y="3357362"/>
            <a:ext cx="1286467" cy="11427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ar-SA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المخرج</a:t>
            </a:r>
            <a:endParaRPr lang="de-AT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chemeClr val="bg1"/>
              </a:solidFill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6588224" y="3357362"/>
            <a:ext cx="1286467" cy="11427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ar-SA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النتائج</a:t>
            </a:r>
            <a:endParaRPr lang="de-AT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72" name="AutoShape 35"/>
          <p:cNvCxnSpPr>
            <a:cxnSpLocks noChangeShapeType="1"/>
          </p:cNvCxnSpPr>
          <p:nvPr/>
        </p:nvCxnSpPr>
        <p:spPr bwMode="auto">
          <a:xfrm flipV="1">
            <a:off x="1763688" y="3928735"/>
            <a:ext cx="792088" cy="4505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 type="none" w="sm" len="sm"/>
            <a:tailEnd type="triangle" w="lg" len="med"/>
          </a:ln>
          <a:effectLst/>
        </p:spPr>
      </p:cxnSp>
      <p:cxnSp>
        <p:nvCxnSpPr>
          <p:cNvPr id="75" name="AutoShape 35"/>
          <p:cNvCxnSpPr>
            <a:cxnSpLocks noChangeShapeType="1"/>
            <a:stCxn id="68" idx="3"/>
            <a:endCxn id="70" idx="1"/>
          </p:cNvCxnSpPr>
          <p:nvPr/>
        </p:nvCxnSpPr>
        <p:spPr bwMode="auto">
          <a:xfrm>
            <a:off x="5858467" y="3928735"/>
            <a:ext cx="729757" cy="1588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 type="none" w="sm" len="sm"/>
            <a:tailEnd type="triangle" w="lg" len="med"/>
          </a:ln>
          <a:effectLst/>
        </p:spPr>
      </p:cxn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6588224" y="1844824"/>
            <a:ext cx="1286467" cy="11427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ar-SA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الأثر</a:t>
            </a:r>
            <a:endParaRPr lang="de-AT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chemeClr val="bg1"/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7092280" y="2926105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200" b="1" dirty="0" smtClean="0"/>
              <a:t>=</a:t>
            </a:r>
            <a:endParaRPr lang="de-AT" sz="2200" b="1" dirty="0"/>
          </a:p>
        </p:txBody>
      </p:sp>
      <p:sp>
        <p:nvSpPr>
          <p:cNvPr id="80" name="Textfeld 79"/>
          <p:cNvSpPr txBox="1"/>
          <p:nvPr/>
        </p:nvSpPr>
        <p:spPr>
          <a:xfrm>
            <a:off x="6843093" y="452918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200" b="1" dirty="0" smtClean="0"/>
              <a:t>ناقص -</a:t>
            </a:r>
            <a:endParaRPr lang="de-AT" sz="2200" b="1" dirty="0"/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6441475" y="5013176"/>
            <a:ext cx="1502491" cy="11427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Deadweight</a:t>
            </a:r>
            <a:endParaRPr lang="ar-SA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ar-SA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النتائج الميتة</a:t>
            </a:r>
            <a:endParaRPr lang="de-AT" b="1" kern="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372200" y="3284984"/>
            <a:ext cx="1728192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63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الاطار النظري 1: صندوق الأثر</a:t>
            </a:r>
            <a:endParaRPr lang="de-AT" b="1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1555" y="1600200"/>
            <a:ext cx="472089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9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الإطار النظري </a:t>
            </a:r>
            <a:r>
              <a:rPr lang="ar-SA" b="1" dirty="0" smtClean="0"/>
              <a:t>2</a:t>
            </a:r>
            <a:r>
              <a:rPr lang="de-AT" b="1" dirty="0" smtClean="0"/>
              <a:t> </a:t>
            </a:r>
            <a:r>
              <a:rPr lang="de-AT" b="1" dirty="0"/>
              <a:t>- </a:t>
            </a:r>
            <a:r>
              <a:rPr lang="ar-SA" b="1" dirty="0"/>
              <a:t>نموذج </a:t>
            </a:r>
            <a:r>
              <a:rPr lang="ar-SA" b="1" dirty="0" smtClean="0"/>
              <a:t>التأثير على </a:t>
            </a:r>
            <a:r>
              <a:rPr lang="ar-SA" b="1" dirty="0"/>
              <a:t>مستوى ميتا</a:t>
            </a:r>
            <a:endParaRPr lang="de-AT" b="1" dirty="0"/>
          </a:p>
        </p:txBody>
      </p:sp>
      <p:pic>
        <p:nvPicPr>
          <p:cNvPr id="4" name="Inhaltsplatzhalter 3" descr="\\SHARES\data\Users\cmoder\Docs\Documents\Bild1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32" y="1600200"/>
            <a:ext cx="594373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07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منهجيات قياس الأثر</a:t>
            </a:r>
            <a:endParaRPr lang="de-AT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52991"/>
              </p:ext>
            </p:extLst>
          </p:nvPr>
        </p:nvGraphicFramePr>
        <p:xfrm>
          <a:off x="0" y="795573"/>
          <a:ext cx="9144000" cy="581141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34442"/>
                <a:gridCol w="663448"/>
                <a:gridCol w="637229"/>
                <a:gridCol w="702475"/>
                <a:gridCol w="702475"/>
                <a:gridCol w="702475"/>
                <a:gridCol w="702475"/>
                <a:gridCol w="731745"/>
                <a:gridCol w="757966"/>
                <a:gridCol w="757966"/>
                <a:gridCol w="831141"/>
                <a:gridCol w="820163"/>
              </a:tblGrid>
              <a:tr h="25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SROI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CBA 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IRIS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</a:rPr>
                        <a:t>Oekom</a:t>
                      </a:r>
                      <a:r>
                        <a:rPr lang="de-DE" sz="900" dirty="0">
                          <a:effectLst/>
                        </a:rPr>
                        <a:t>-Rating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GRI 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SRS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SAA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Outcome Mapping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Logical Framework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BACO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SIMPLE</a:t>
                      </a:r>
                      <a:endParaRPr lang="de-DE" sz="9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514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الصنف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تقييم اقتصادي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تقييم اقتصادي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التقييم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التقييم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تقريري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تقريري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r>
                        <a:rPr lang="ar-SA" sz="800" baseline="0" dirty="0" smtClean="0">
                          <a:effectLst/>
                        </a:rPr>
                        <a:t> وتقرير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تقييم تحليل الأثر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تقييم تحليل الأثر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دعم القرار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مفهوم الأثر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305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هل ركزت على التحليل</a:t>
                      </a:r>
                      <a:r>
                        <a:rPr lang="ar-SA" sz="800" baseline="0" dirty="0" smtClean="0">
                          <a:effectLst/>
                        </a:rPr>
                        <a:t> أو القياس؟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قياس وتحليل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قياس وتحليل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قياس وتحليل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قياس وتحليل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17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المراقبة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311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الأثر الميت مأخوذ</a:t>
                      </a:r>
                      <a:r>
                        <a:rPr lang="ar-SA" sz="800" baseline="0" dirty="0" smtClean="0">
                          <a:effectLst/>
                        </a:rPr>
                        <a:t> في عين الاعتبار؟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جزئيا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Limited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جزئيا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إلى أن تقرر بشكل فردي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407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إلى أي مدى يتم أخذ أبعاد الأثر في الاعتبار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غالي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متوسط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صغير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صغير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صغير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يعتمد على المشروع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يعتمد على الجدال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صغير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يعتمد على الجدال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صغير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متوسط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386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المنهجية العلمية الاجتماعية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غير محدد – يتحدث عن الاطار النظري فقط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يعتمد على</a:t>
                      </a:r>
                      <a:r>
                        <a:rPr lang="ar-SA" sz="800" baseline="0" dirty="0" smtClean="0">
                          <a:effectLst/>
                        </a:rPr>
                        <a:t> الجدال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452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أخذ الأثر في الاعتبار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مدخل مالي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في سياق التقرير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في سياق التقرير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في سلسلة قيم</a:t>
                      </a:r>
                      <a:r>
                        <a:rPr lang="ar-SA" sz="800" baseline="0" dirty="0" smtClean="0">
                          <a:effectLst/>
                        </a:rPr>
                        <a:t> الأثر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مدخل مال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ليس بالضرورة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498528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هل التأثيرات على أساس المدخلات؟ (منظور اقتصادي)</a:t>
                      </a:r>
                      <a:endParaRPr lang="de-AT" sz="8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لكن فقط جزئيا</a:t>
                      </a:r>
                      <a:r>
                        <a:rPr lang="ar-SA" sz="800" baseline="0" dirty="0" smtClean="0">
                          <a:effectLst/>
                        </a:rPr>
                        <a:t> في المخرجات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ليس بالضرورة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24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تبيين سلسلة قيمة الأثر؟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ضمنا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dirty="0" smtClean="0">
                          <a:effectLst/>
                        </a:rPr>
                        <a:t>ليس بالضرورة</a:t>
                      </a:r>
                      <a:endParaRPr lang="de-DE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 ضمنا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505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تبيين سلسلة قيمة الأثر؟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الشرعية. رؤية؛ مقارنة؛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الشرعية،</a:t>
                      </a:r>
                      <a:r>
                        <a:rPr lang="ar-SA" sz="800" baseline="0" dirty="0" smtClean="0">
                          <a:effectLst/>
                        </a:rPr>
                        <a:t> الرؤية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المقارنة،</a:t>
                      </a:r>
                      <a:r>
                        <a:rPr lang="ar-SA" sz="800" baseline="0" dirty="0" smtClean="0">
                          <a:effectLst/>
                        </a:rPr>
                        <a:t> التقرير ، الشرعية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المقارنة،</a:t>
                      </a:r>
                      <a:r>
                        <a:rPr lang="ar-SA" sz="800" baseline="0" dirty="0" smtClean="0">
                          <a:effectLst/>
                        </a:rPr>
                        <a:t> التقرير ، الشرعية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المقارنة،</a:t>
                      </a:r>
                      <a:r>
                        <a:rPr lang="ar-SA" sz="800" baseline="0" dirty="0" smtClean="0">
                          <a:effectLst/>
                        </a:rPr>
                        <a:t> التقرير ، الشرعية</a:t>
                      </a:r>
                      <a:endParaRPr lang="de-DE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 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المقارنة ، التقرير</a:t>
                      </a:r>
                      <a:endParaRPr lang="de-DE" sz="800" b="1" dirty="0" smtClean="0">
                        <a:effectLst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الشرعية ، التقرير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الحوار، والبصيرة،؛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إدارة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الحوار، والبصيرة،؛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إدارة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دعم القرار (المسبق)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السيطرة (بعد الانتهاء)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رؤية،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إدارة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5002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kern="1200" dirty="0" smtClean="0">
                          <a:effectLst/>
                        </a:rPr>
                        <a:t>عملي كأداة تحكم (</a:t>
                      </a:r>
                      <a:r>
                        <a:rPr lang="en-GB" sz="800" kern="1200" dirty="0" smtClean="0">
                          <a:effectLst/>
                        </a:rPr>
                        <a:t>KPI) </a:t>
                      </a:r>
                      <a:r>
                        <a:rPr lang="ar-SA" sz="800" kern="1200" dirty="0" smtClean="0">
                          <a:effectLst/>
                        </a:rPr>
                        <a:t>المتكاملة في العمليات الجارية</a:t>
                      </a:r>
                      <a:r>
                        <a:rPr lang="de-DE" sz="800" kern="1200" dirty="0" smtClean="0">
                          <a:effectLst/>
                        </a:rPr>
                        <a:t>?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ar-SA" sz="800" dirty="0" smtClean="0">
                          <a:effectLst/>
                        </a:rPr>
                        <a:t>محدود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نعم، على أساس </a:t>
                      </a:r>
                      <a:r>
                        <a:rPr lang="ar-SA" sz="800" baseline="0" dirty="0" smtClean="0">
                          <a:effectLst/>
                        </a:rPr>
                        <a:t> أحادية ال</a:t>
                      </a:r>
                      <a:r>
                        <a:rPr lang="ar-SA" sz="800" dirty="0" smtClean="0">
                          <a:effectLst/>
                        </a:rPr>
                        <a:t>مؤشرات / </a:t>
                      </a:r>
                      <a:r>
                        <a:rPr lang="en-US" sz="800" dirty="0" smtClean="0">
                          <a:effectLst/>
                        </a:rPr>
                        <a:t>KPI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نعم، على أساس </a:t>
                      </a:r>
                      <a:r>
                        <a:rPr lang="ar-SA" sz="800" baseline="0" dirty="0" smtClean="0">
                          <a:effectLst/>
                        </a:rPr>
                        <a:t> أحادية ال</a:t>
                      </a:r>
                      <a:r>
                        <a:rPr lang="ar-SA" sz="800" dirty="0" smtClean="0">
                          <a:effectLst/>
                        </a:rPr>
                        <a:t>مؤشرات / </a:t>
                      </a:r>
                      <a:r>
                        <a:rPr lang="en-US" sz="800" dirty="0" smtClean="0">
                          <a:effectLst/>
                        </a:rPr>
                        <a:t>KPI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نعم، على أساس </a:t>
                      </a:r>
                      <a:r>
                        <a:rPr lang="ar-SA" sz="800" baseline="0" dirty="0" smtClean="0">
                          <a:effectLst/>
                        </a:rPr>
                        <a:t> أحادية ال</a:t>
                      </a:r>
                      <a:r>
                        <a:rPr lang="ar-SA" sz="800" dirty="0" smtClean="0">
                          <a:effectLst/>
                        </a:rPr>
                        <a:t>مؤشرات / </a:t>
                      </a:r>
                      <a:r>
                        <a:rPr lang="en-US" sz="800" dirty="0" smtClean="0">
                          <a:effectLst/>
                        </a:rPr>
                        <a:t>KPI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محدود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محدود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No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</a:rPr>
                        <a:t>Yes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25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 / خارجيا قابلا للتطبيق؟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خارجيا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خارجيا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خارجيا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 وخارجيا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داخليا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421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kern="1200" dirty="0" smtClean="0">
                          <a:effectLst/>
                        </a:rPr>
                        <a:t>درجة الاجتماعية الدراية العلمية المطلوبة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منخفض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smtClean="0">
                          <a:effectLst/>
                        </a:rPr>
                        <a:t>معدوم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smtClean="0">
                          <a:effectLst/>
                        </a:rPr>
                        <a:t>معدوم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معدوم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الصغيرة والمتوسطة، وهذا يتوقف على الطريقة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منخفض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منخفض إلى معدوم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يعتمد على المشروع من متوسط إلى 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  <a:tr h="386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إلى أي مدى هم أصحاب المصلحة تؤخذ بعين الاعتبار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متوسط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قليل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لا مواصفات - الإبلاغ إطار التقرير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r>
                        <a:rPr lang="ar-SA" sz="800" dirty="0" smtClean="0">
                          <a:effectLst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المتوسط (شركاء المشروع المحددة فقط)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مرتفع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منخفض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800" dirty="0" smtClean="0">
                          <a:effectLst/>
                        </a:rPr>
                        <a:t>اعتمادا على المشروع، ومعظمها متوسطة</a:t>
                      </a:r>
                      <a:endParaRPr lang="de-DE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658" marR="3365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1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072362" cy="417530"/>
          </a:xfrm>
        </p:spPr>
        <p:txBody>
          <a:bodyPr>
            <a:noAutofit/>
          </a:bodyPr>
          <a:lstStyle/>
          <a:p>
            <a:r>
              <a:rPr lang="ar-SA" sz="2700" dirty="0"/>
              <a:t>التقييم الاقتصادي</a:t>
            </a:r>
            <a:endParaRPr lang="de-AT" sz="2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4418F-99E7-43E0-9AA7-F606846BB9F5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</a:t>
            </a:fld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48276"/>
              </p:ext>
            </p:extLst>
          </p:nvPr>
        </p:nvGraphicFramePr>
        <p:xfrm>
          <a:off x="395536" y="1725532"/>
          <a:ext cx="5090864" cy="4511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24564"/>
                <a:gridCol w="1272270"/>
                <a:gridCol w="1367839"/>
                <a:gridCol w="1326191"/>
              </a:tblGrid>
              <a:tr h="482578"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ar-SA" sz="1400" noProof="0" dirty="0" smtClean="0"/>
                        <a:t>حساب تكاليف البرنامج (والبدائل)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ar-SA" sz="1400" noProof="0" dirty="0" smtClean="0"/>
                        <a:t>المفهوم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ar-SA" sz="1400" noProof="0" dirty="0" smtClean="0"/>
                        <a:t>قياس و</a:t>
                      </a:r>
                    </a:p>
                    <a:p>
                      <a:pPr algn="ctr"/>
                      <a:r>
                        <a:rPr lang="ar-SA" sz="1400" noProof="0" dirty="0" smtClean="0"/>
                        <a:t>تقييم الأثر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</a:tr>
              <a:tr h="260538"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noProof="0" dirty="0" smtClean="0"/>
                        <a:t>تحليل التكاليف؟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وحدات نقدية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noProof="0" smtClean="0"/>
                        <a:t>لا شيء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noProof="0" dirty="0" smtClean="0"/>
                        <a:t>لا شيء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</a:tr>
              <a:tr h="807667"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noProof="0" dirty="0" smtClean="0"/>
                        <a:t>تحليل فعالية التكلفة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وحدات نقدية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يقارن التكاليف النسبية والنتائج (الآثار) من اثنين أو أكثر من مسارات العمل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وحدات مادية (مثل انخفاض ضغط الدم، عدد الإصابات الجديدة)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3255" marR="93255" anchor="ctr"/>
                </a:tc>
              </a:tr>
              <a:tr h="990043"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noProof="0" dirty="0" smtClean="0"/>
                        <a:t>تحليل التكلفة-المنفعة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وحدات نقدية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dirty="0" smtClean="0">
                          <a:latin typeface="Calibri" pitchFamily="34" charset="0"/>
                        </a:rPr>
                        <a:t>وتقدر النسبة بين تكلفة التدخل المتعلقة بالصحة والفائدة التي تنتج</a:t>
                      </a:r>
                      <a:endParaRPr lang="de-AT" sz="1400" dirty="0">
                        <a:latin typeface="Calibri" pitchFamily="34" charset="0"/>
                      </a:endParaRPr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dirty="0" smtClean="0">
                          <a:latin typeface="Calibri" pitchFamily="34" charset="0"/>
                        </a:rPr>
                        <a:t>من حيث عدد السنوات عاش في صحة كاملة من قبل المستفيدين (سنوات العمر المصححة الجودة)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3255" marR="93255" anchor="ctr"/>
                </a:tc>
              </a:tr>
              <a:tr h="807667"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فائدة التكاليف والتحليل</a:t>
                      </a:r>
                      <a:endParaRPr lang="en-US" sz="1400" noProof="0" dirty="0" smtClean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وحدات نقدية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ar-SA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يتم التعبير عن المنافع والتكاليف من حيث المال، ويتم تعديلها لقيمة الزمنية للنقود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3255" marR="93255" anchor="ctr"/>
                </a:tc>
                <a:tc>
                  <a:txBody>
                    <a:bodyPr/>
                    <a:lstStyle>
                      <a:defPPr>
                        <a:defRPr lang="de-DE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noProof="0" dirty="0" smtClean="0"/>
                        <a:t>وحدات نقدية</a:t>
                      </a:r>
                      <a:endParaRPr lang="en-US" sz="1400" noProof="0" dirty="0"/>
                    </a:p>
                  </a:txBody>
                  <a:tcPr marL="93255" marR="93255" anchor="ctr"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-324544" y="5301208"/>
            <a:ext cx="9577064" cy="12241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7631832" y="5589240"/>
            <a:ext cx="1512168" cy="3385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sz="1600" dirty="0" smtClean="0"/>
              <a:t>SROI-</a:t>
            </a:r>
            <a:r>
              <a:rPr lang="ar-SA" sz="1600" dirty="0" smtClean="0"/>
              <a:t>تحليل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58376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„</a:t>
            </a:r>
            <a:r>
              <a:rPr lang="ar-SA" b="1" dirty="0" smtClean="0"/>
              <a:t>محادثات النقود </a:t>
            </a:r>
            <a:r>
              <a:rPr lang="de-AT" b="1" dirty="0" smtClean="0"/>
              <a:t>“ </a:t>
            </a:r>
            <a:r>
              <a:rPr lang="de-AT" b="1" dirty="0"/>
              <a:t>– </a:t>
            </a:r>
            <a:r>
              <a:rPr lang="ar-SA" b="1" dirty="0" smtClean="0"/>
              <a:t>العائد على الاستثمار الاجتماعي</a:t>
            </a:r>
            <a:r>
              <a:rPr lang="de-AT" b="1" dirty="0" smtClean="0"/>
              <a:t> </a:t>
            </a:r>
            <a:r>
              <a:rPr lang="de-AT" b="1" dirty="0"/>
              <a:t>(SROI)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27865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1"/>
                </a:solidFill>
                <a:latin typeface="+mn-lt"/>
              </a:rPr>
              <a:t>SROI-</a:t>
            </a:r>
            <a:r>
              <a:rPr lang="ar-SA" sz="3200" b="1" dirty="0" smtClean="0">
                <a:solidFill>
                  <a:schemeClr val="tx1"/>
                </a:solidFill>
                <a:latin typeface="+mn-lt"/>
              </a:rPr>
              <a:t>تحليل</a:t>
            </a:r>
            <a:r>
              <a:rPr lang="en-GB" sz="3200" b="1" dirty="0" smtClean="0">
                <a:solidFill>
                  <a:schemeClr val="tx1"/>
                </a:solidFill>
                <a:latin typeface="+mn-lt"/>
              </a:rPr>
              <a:t> – </a:t>
            </a:r>
            <a:r>
              <a:rPr lang="ar-SA" sz="3200" b="1" dirty="0" smtClean="0">
                <a:solidFill>
                  <a:schemeClr val="tx1"/>
                </a:solidFill>
                <a:latin typeface="+mn-lt"/>
              </a:rPr>
              <a:t>طريقة</a:t>
            </a:r>
            <a:r>
              <a:rPr lang="en-GB" sz="3200" dirty="0" smtClean="0"/>
              <a:t>...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...</a:t>
            </a:r>
            <a:r>
              <a:rPr lang="ar-SA" b="1" dirty="0" smtClean="0"/>
              <a:t>أو نموذج صوري فائق</a:t>
            </a:r>
            <a:r>
              <a:rPr lang="en-US" b="1" dirty="0" smtClean="0"/>
              <a:t>!?</a:t>
            </a:r>
            <a:endParaRPr lang="en-US" b="1" dirty="0"/>
          </a:p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ar-SA" sz="2400" dirty="0" smtClean="0"/>
              <a:t>الأثر يظهر في رسمة واحدة</a:t>
            </a:r>
            <a:r>
              <a:rPr lang="en-US" sz="2400" dirty="0" smtClean="0"/>
              <a:t>- </a:t>
            </a:r>
            <a:r>
              <a:rPr lang="en-US" sz="2400" b="1" dirty="0" smtClean="0"/>
              <a:t>SROI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SA" sz="2400" dirty="0"/>
              <a:t>المستمدة من العائد على الاستثمار</a:t>
            </a:r>
            <a:r>
              <a:rPr lang="en-US" sz="2400" dirty="0" smtClean="0"/>
              <a:t>(ROI)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SROI: </a:t>
            </a:r>
            <a:r>
              <a:rPr lang="ar-SA" sz="2400" dirty="0"/>
              <a:t>فوائد الشركاء وأصحاب المصلحة يتم قياسها وتنقيدها بوجود المرجعية إلى الاستثمارات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259632" y="4365104"/>
            <a:ext cx="6286544" cy="3693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b="1" dirty="0" smtClean="0"/>
              <a:t>SROI = </a:t>
            </a:r>
            <a:r>
              <a:rPr lang="ar-SA" b="1" dirty="0"/>
              <a:t>صافي الأرباح / صافي الاستثمار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79272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sz="3200" b="1" dirty="0" smtClean="0">
                <a:solidFill>
                  <a:schemeClr val="tx1"/>
                </a:solidFill>
                <a:latin typeface="+mn-lt"/>
              </a:rPr>
              <a:t>العائد الاجتماعي على الاستثمار</a:t>
            </a:r>
            <a:endParaRPr lang="de-AT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AT" dirty="0" smtClean="0"/>
          </a:p>
          <a:p>
            <a:r>
              <a:rPr lang="ar-SA" dirty="0" smtClean="0"/>
              <a:t>خطوات</a:t>
            </a:r>
            <a:endParaRPr lang="de-AT" dirty="0" smtClean="0"/>
          </a:p>
          <a:p>
            <a:pPr marL="712788" lvl="1" indent="-457200">
              <a:buFont typeface="+mj-lt"/>
              <a:buAutoNum type="arabicPeriod"/>
            </a:pPr>
            <a:r>
              <a:rPr lang="ar-SA" dirty="0"/>
              <a:t>قياس الآثار غير المالية من </a:t>
            </a:r>
            <a:r>
              <a:rPr lang="ar-SA" dirty="0" smtClean="0"/>
              <a:t>التدخلات</a:t>
            </a:r>
          </a:p>
          <a:p>
            <a:pPr marL="712788" lvl="1" indent="-457200">
              <a:buFont typeface="+mj-lt"/>
              <a:buAutoNum type="arabicPeriod"/>
            </a:pPr>
            <a:r>
              <a:rPr lang="ar-SA" dirty="0" smtClean="0"/>
              <a:t>تسييل المال، </a:t>
            </a:r>
            <a:r>
              <a:rPr lang="ar-SA" dirty="0"/>
              <a:t>على سبيل المثال خفض التكاليف (التدفقات النقدية الاجتماعية</a:t>
            </a:r>
            <a:r>
              <a:rPr lang="ar-SA" dirty="0" smtClean="0"/>
              <a:t>)</a:t>
            </a:r>
          </a:p>
          <a:p>
            <a:pPr marL="712788" lvl="1" indent="-457200">
              <a:buFont typeface="+mj-lt"/>
              <a:buAutoNum type="arabicPeriod"/>
            </a:pPr>
            <a:r>
              <a:rPr lang="de-AT" dirty="0"/>
              <a:t>SCF</a:t>
            </a:r>
            <a:r>
              <a:rPr lang="ar-SA" dirty="0" smtClean="0"/>
              <a:t>تجمع كل ال</a:t>
            </a:r>
            <a:endParaRPr lang="de-AT" dirty="0" smtClean="0"/>
          </a:p>
          <a:p>
            <a:pPr marL="712788" lvl="1" indent="-457200">
              <a:buFont typeface="+mj-lt"/>
              <a:buAutoNum type="arabicPeriod"/>
            </a:pPr>
            <a:r>
              <a:rPr lang="ar-SA" dirty="0" smtClean="0"/>
              <a:t>التخفيض</a:t>
            </a:r>
            <a:endParaRPr lang="de-AT" dirty="0" smtClean="0"/>
          </a:p>
          <a:p>
            <a:pPr marL="712788" lvl="1" indent="-457200">
              <a:buFont typeface="+mj-lt"/>
              <a:buAutoNum type="arabicPeriod"/>
            </a:pPr>
            <a:r>
              <a:rPr lang="ar-SA" dirty="0"/>
              <a:t>القسمة على </a:t>
            </a:r>
            <a:r>
              <a:rPr lang="ar-SA" dirty="0" smtClean="0"/>
              <a:t>الاستثمار</a:t>
            </a:r>
          </a:p>
          <a:p>
            <a:pPr marL="712788" lvl="1" indent="-457200">
              <a:buFont typeface="+mj-lt"/>
              <a:buAutoNum type="arabicPeriod"/>
            </a:pPr>
            <a:r>
              <a:rPr lang="ar-SA" dirty="0" smtClean="0"/>
              <a:t>خفض القيمة الميتة</a:t>
            </a:r>
            <a:endParaRPr lang="de-AT" dirty="0" smtClean="0"/>
          </a:p>
          <a:p>
            <a:pPr marL="712788" lvl="1" indent="-457200">
              <a:buFont typeface="+mj-lt"/>
              <a:buAutoNum type="arabicPeriod"/>
            </a:pPr>
            <a:endParaRPr lang="de-AT" dirty="0" smtClean="0"/>
          </a:p>
          <a:p>
            <a:pPr marL="285750" indent="-306388"/>
            <a:r>
              <a:rPr lang="ar-SA" dirty="0" smtClean="0"/>
              <a:t>تحليل فائدة التكاليف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847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محتويات الورقة التي نعمل عليها</a:t>
            </a:r>
            <a:endParaRPr lang="de-AT" b="1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966824055"/>
              </p:ext>
            </p:extLst>
          </p:nvPr>
        </p:nvGraphicFramePr>
        <p:xfrm>
          <a:off x="1695450" y="1514475"/>
          <a:ext cx="66675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86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35781" y="1448522"/>
            <a:ext cx="8072437" cy="4500562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ar-SA" dirty="0" smtClean="0">
                <a:latin typeface="Calibri" pitchFamily="34" charset="0"/>
              </a:rPr>
              <a:t>فهم نموذج العمل الذي تملكه</a:t>
            </a:r>
            <a:endParaRPr lang="en-US" dirty="0" smtClean="0">
              <a:latin typeface="Calibri" pitchFamily="34" charset="0"/>
            </a:endParaRPr>
          </a:p>
          <a:p>
            <a:r>
              <a:rPr lang="ar-SA" dirty="0" smtClean="0">
                <a:latin typeface="Calibri" pitchFamily="34" charset="0"/>
              </a:rPr>
              <a:t>عرف الأهداف بوضوح</a:t>
            </a:r>
            <a:endParaRPr lang="en-US" dirty="0" smtClean="0">
              <a:latin typeface="Calibri" pitchFamily="34" charset="0"/>
            </a:endParaRPr>
          </a:p>
          <a:p>
            <a:r>
              <a:rPr lang="ar-SA" dirty="0" smtClean="0">
                <a:latin typeface="Calibri" pitchFamily="34" charset="0"/>
              </a:rPr>
              <a:t>إرشاد للتنمية التنظيمية</a:t>
            </a:r>
            <a:endParaRPr lang="en-US" dirty="0" smtClean="0">
              <a:latin typeface="Calibri" pitchFamily="34" charset="0"/>
            </a:endParaRPr>
          </a:p>
          <a:p>
            <a:r>
              <a:rPr lang="ar-SA" dirty="0">
                <a:latin typeface="Calibri" pitchFamily="34" charset="0"/>
              </a:rPr>
              <a:t>دمج مصالح </a:t>
            </a:r>
            <a:r>
              <a:rPr lang="ar-SA" dirty="0" smtClean="0">
                <a:latin typeface="Calibri" pitchFamily="34" charset="0"/>
              </a:rPr>
              <a:t>الشركاء</a:t>
            </a:r>
          </a:p>
          <a:p>
            <a:r>
              <a:rPr lang="ar-SA" dirty="0">
                <a:latin typeface="Calibri" pitchFamily="34" charset="0"/>
              </a:rPr>
              <a:t>التواصل الفعال - "محادثات </a:t>
            </a:r>
            <a:r>
              <a:rPr lang="ar-SA" dirty="0" smtClean="0">
                <a:latin typeface="Calibri" pitchFamily="34" charset="0"/>
              </a:rPr>
              <a:t>المال“</a:t>
            </a:r>
            <a:endParaRPr lang="en-US" dirty="0" smtClean="0">
              <a:latin typeface="Calibri" pitchFamily="34" charset="0"/>
            </a:endParaRPr>
          </a:p>
          <a:p>
            <a:r>
              <a:rPr lang="ar-SA" dirty="0" smtClean="0">
                <a:latin typeface="Calibri" pitchFamily="34" charset="0"/>
              </a:rPr>
              <a:t>التشريع</a:t>
            </a:r>
            <a:endParaRPr lang="en-US" dirty="0">
              <a:latin typeface="Calibri" pitchFamily="34" charset="0"/>
            </a:endParaRPr>
          </a:p>
          <a:p>
            <a:r>
              <a:rPr lang="ar-SA" dirty="0">
                <a:latin typeface="Calibri" pitchFamily="34" charset="0"/>
              </a:rPr>
              <a:t>دعم اتخاذ القرار بالنسبة للمستثمرين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707336" y="937180"/>
            <a:ext cx="6900882" cy="488968"/>
          </a:xfrm>
        </p:spPr>
        <p:txBody>
          <a:bodyPr>
            <a:noAutofit/>
          </a:bodyPr>
          <a:lstStyle/>
          <a:p>
            <a:r>
              <a:rPr lang="ar-SA" dirty="0">
                <a:solidFill>
                  <a:schemeClr val="tx1"/>
                </a:solidFill>
                <a:latin typeface="+mn-lt"/>
              </a:rPr>
              <a:t>مزايا</a:t>
            </a:r>
            <a:endParaRPr lang="de-AT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23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00063" y="1928813"/>
            <a:ext cx="8320409" cy="4500562"/>
          </a:xfrm>
        </p:spPr>
        <p:txBody>
          <a:bodyPr>
            <a:normAutofit/>
          </a:bodyPr>
          <a:lstStyle/>
          <a:p>
            <a:pPr algn="r" rtl="1"/>
            <a:endParaRPr lang="de-AT" dirty="0" smtClean="0">
              <a:latin typeface="Calibri" pitchFamily="34" charset="0"/>
            </a:endParaRPr>
          </a:p>
          <a:p>
            <a:pPr algn="r" rtl="1"/>
            <a:r>
              <a:rPr lang="ar-SA" dirty="0" smtClean="0">
                <a:latin typeface="Calibri" pitchFamily="34" charset="0"/>
              </a:rPr>
              <a:t>تحليل</a:t>
            </a:r>
            <a:r>
              <a:rPr lang="de-AT" dirty="0" smtClean="0">
                <a:latin typeface="Calibri" pitchFamily="34" charset="0"/>
              </a:rPr>
              <a:t>SROI </a:t>
            </a:r>
            <a:r>
              <a:rPr lang="ar-SA" dirty="0" smtClean="0">
                <a:latin typeface="Calibri" pitchFamily="34" charset="0"/>
              </a:rPr>
              <a:t>السياسي غير ممكن</a:t>
            </a:r>
          </a:p>
          <a:p>
            <a:pPr algn="r" rtl="1"/>
            <a:endParaRPr lang="de-AT" dirty="0" smtClean="0">
              <a:latin typeface="Calibri" pitchFamily="34" charset="0"/>
            </a:endParaRPr>
          </a:p>
          <a:p>
            <a:pPr algn="r" rtl="1"/>
            <a:r>
              <a:rPr lang="ar-SA" dirty="0" smtClean="0">
                <a:latin typeface="Calibri" pitchFamily="34" charset="0"/>
              </a:rPr>
              <a:t>القياس محدود</a:t>
            </a:r>
          </a:p>
          <a:p>
            <a:pPr algn="r" rtl="1"/>
            <a:endParaRPr lang="de-AT" dirty="0" smtClean="0">
              <a:latin typeface="Calibri" pitchFamily="34" charset="0"/>
            </a:endParaRPr>
          </a:p>
          <a:p>
            <a:pPr algn="r" rtl="1"/>
            <a:r>
              <a:rPr lang="ar-SA" dirty="0" smtClean="0">
                <a:latin typeface="Calibri" pitchFamily="34" charset="0"/>
              </a:rPr>
              <a:t>المقارنة محدودة</a:t>
            </a:r>
            <a:endParaRPr lang="de-AT" dirty="0" smtClean="0"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030372" y="921723"/>
            <a:ext cx="6900882" cy="48896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2700" dirty="0">
                <a:solidFill>
                  <a:schemeClr val="tx1"/>
                </a:solidFill>
              </a:rPr>
              <a:t>حدود </a:t>
            </a:r>
            <a:r>
              <a:rPr lang="ar-SA" sz="2700" dirty="0" smtClean="0">
                <a:solidFill>
                  <a:schemeClr val="tx1"/>
                </a:solidFill>
              </a:rPr>
              <a:t>تحليل</a:t>
            </a:r>
            <a:r>
              <a:rPr lang="en-US" sz="3600" dirty="0">
                <a:solidFill>
                  <a:schemeClr val="tx1"/>
                </a:solidFill>
              </a:rPr>
              <a:t>SROI </a:t>
            </a:r>
            <a:endParaRPr lang="de-A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00063" y="1928813"/>
            <a:ext cx="8320409" cy="4500562"/>
          </a:xfrm>
          <a:ln>
            <a:noFill/>
          </a:ln>
        </p:spPr>
        <p:txBody>
          <a:bodyPr>
            <a:normAutofit/>
          </a:bodyPr>
          <a:lstStyle/>
          <a:p>
            <a:r>
              <a:rPr lang="ar-SA" sz="2800" dirty="0">
                <a:latin typeface="Calibri" pitchFamily="34" charset="0"/>
              </a:rPr>
              <a:t>قياس الجوانب غير قابلة للقياس (حياة الإنسان، والصحة النفسانية، </a:t>
            </a:r>
            <a:r>
              <a:rPr lang="ar-SA" sz="2800" dirty="0" smtClean="0">
                <a:latin typeface="Calibri" pitchFamily="34" charset="0"/>
              </a:rPr>
              <a:t>...)</a:t>
            </a:r>
          </a:p>
          <a:p>
            <a:r>
              <a:rPr lang="ar-SA" sz="2800" dirty="0" smtClean="0">
                <a:latin typeface="Calibri" pitchFamily="34" charset="0"/>
              </a:rPr>
              <a:t>حدود سلسلة  </a:t>
            </a:r>
            <a:r>
              <a:rPr lang="ar-SA" sz="2800" dirty="0">
                <a:latin typeface="Calibri" pitchFamily="34" charset="0"/>
              </a:rPr>
              <a:t>المنطق </a:t>
            </a:r>
            <a:r>
              <a:rPr lang="ar-SA" sz="2800" dirty="0" smtClean="0">
                <a:latin typeface="Calibri" pitchFamily="34" charset="0"/>
              </a:rPr>
              <a:t>عشوائي</a:t>
            </a:r>
          </a:p>
          <a:p>
            <a:r>
              <a:rPr lang="ar-SA" sz="2800" dirty="0">
                <a:latin typeface="Calibri" pitchFamily="34" charset="0"/>
              </a:rPr>
              <a:t>الرقم الوحيد </a:t>
            </a:r>
            <a:r>
              <a:rPr lang="ar-SA" sz="2800" dirty="0" smtClean="0">
                <a:latin typeface="Calibri" pitchFamily="34" charset="0"/>
              </a:rPr>
              <a:t>لا يؤدي معنى حقيقيا!</a:t>
            </a:r>
          </a:p>
          <a:p>
            <a:r>
              <a:rPr lang="ar-SA" sz="2800" dirty="0">
                <a:latin typeface="Calibri" pitchFamily="34" charset="0"/>
              </a:rPr>
              <a:t>العثور على المؤشرات والبيانات </a:t>
            </a:r>
            <a:r>
              <a:rPr lang="ar-SA" sz="2800" dirty="0" smtClean="0">
                <a:latin typeface="Calibri" pitchFamily="34" charset="0"/>
              </a:rPr>
              <a:t>معقدة ومكلفة</a:t>
            </a:r>
          </a:p>
          <a:p>
            <a:endParaRPr lang="de-AT" dirty="0" smtClean="0">
              <a:latin typeface="Calibri" pitchFamily="34" charset="0"/>
            </a:endParaRPr>
          </a:p>
          <a:p>
            <a:pPr>
              <a:buNone/>
            </a:pPr>
            <a:r>
              <a:rPr lang="de-AT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ضبط عشوائي</a:t>
            </a:r>
            <a:endParaRPr lang="de-AT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48860" y="1325680"/>
            <a:ext cx="8028986" cy="488968"/>
          </a:xfrm>
        </p:spPr>
        <p:txBody>
          <a:bodyPr>
            <a:normAutofit/>
          </a:bodyPr>
          <a:lstStyle/>
          <a:p>
            <a:pPr algn="ctr" rtl="1"/>
            <a:r>
              <a:rPr lang="ar-SA" sz="2400" dirty="0">
                <a:solidFill>
                  <a:schemeClr val="tx1"/>
                </a:solidFill>
                <a:latin typeface="Calibri" pitchFamily="34" charset="0"/>
              </a:rPr>
              <a:t>تحليل</a:t>
            </a:r>
            <a:r>
              <a:rPr lang="de-AT" sz="2400" dirty="0">
                <a:solidFill>
                  <a:schemeClr val="tx1"/>
                </a:solidFill>
                <a:latin typeface="Calibri" pitchFamily="34" charset="0"/>
              </a:rPr>
              <a:t>SROI </a:t>
            </a:r>
            <a:r>
              <a:rPr lang="ar-SA" sz="2400" dirty="0">
                <a:solidFill>
                  <a:schemeClr val="tx1"/>
                </a:solidFill>
                <a:latin typeface="Calibri" pitchFamily="34" charset="0"/>
              </a:rPr>
              <a:t>السياسي غير ممكن</a:t>
            </a:r>
          </a:p>
        </p:txBody>
      </p:sp>
    </p:spTree>
    <p:extLst>
      <p:ext uri="{BB962C8B-B14F-4D97-AF65-F5344CB8AC3E}">
        <p14:creationId xmlns:p14="http://schemas.microsoft.com/office/powerpoint/2010/main" val="263940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00063" y="1928813"/>
            <a:ext cx="8320409" cy="4500562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itchFamily="34" charset="0"/>
              </a:rPr>
              <a:t>الأحكام الذاتية </a:t>
            </a:r>
            <a:r>
              <a:rPr lang="ar-SA" dirty="0" smtClean="0">
                <a:latin typeface="Calibri" pitchFamily="34" charset="0"/>
              </a:rPr>
              <a:t>والإعدادات</a:t>
            </a:r>
            <a:endParaRPr lang="en-US" dirty="0" smtClean="0">
              <a:latin typeface="Calibri" pitchFamily="34" charset="0"/>
            </a:endParaRPr>
          </a:p>
          <a:p>
            <a:pPr lvl="1" algn="r" rtl="1"/>
            <a:r>
              <a:rPr lang="ar-SA" sz="2600" dirty="0" smtClean="0">
                <a:latin typeface="Calibri" pitchFamily="34" charset="0"/>
              </a:rPr>
              <a:t>تجويد من </a:t>
            </a:r>
            <a:r>
              <a:rPr lang="ar-SA" sz="2600" dirty="0">
                <a:latin typeface="Calibri" pitchFamily="34" charset="0"/>
              </a:rPr>
              <a:t>الجوانب غير النقدية هي صعبة (على أساس: الادخار، وتكاليف بديلة، وكلاء</a:t>
            </a:r>
            <a:r>
              <a:rPr lang="ar-SA" sz="2600" dirty="0" smtClean="0">
                <a:latin typeface="Calibri" pitchFamily="34" charset="0"/>
              </a:rPr>
              <a:t>؟)</a:t>
            </a:r>
            <a:endParaRPr lang="en-US" sz="2600" dirty="0" smtClean="0">
              <a:latin typeface="Calibri" pitchFamily="34" charset="0"/>
            </a:endParaRPr>
          </a:p>
          <a:p>
            <a:pPr lvl="1" algn="r" rtl="1"/>
            <a:r>
              <a:rPr lang="ar-SA" sz="3300" dirty="0" smtClean="0">
                <a:latin typeface="Calibri" pitchFamily="34" charset="0"/>
              </a:rPr>
              <a:t>الاعتمادية؟ ممكنة</a:t>
            </a:r>
            <a:endParaRPr lang="en-US" sz="2800" dirty="0" smtClean="0">
              <a:latin typeface="Calibri" pitchFamily="34" charset="0"/>
            </a:endParaRPr>
          </a:p>
          <a:p>
            <a:pPr algn="r" rtl="1"/>
            <a:r>
              <a:rPr lang="ar-SA" sz="3400" dirty="0" smtClean="0">
                <a:latin typeface="Calibri" pitchFamily="34" charset="0"/>
              </a:rPr>
              <a:t>الصحة؟</a:t>
            </a:r>
            <a:endParaRPr lang="en-US" sz="3400" dirty="0">
              <a:latin typeface="Calibri" pitchFamily="34" charset="0"/>
            </a:endParaRPr>
          </a:p>
          <a:p>
            <a:pPr lvl="1" algn="r" rtl="1"/>
            <a:r>
              <a:rPr lang="ar-SA" sz="3000" dirty="0">
                <a:latin typeface="Calibri" pitchFamily="34" charset="0"/>
              </a:rPr>
              <a:t>العلاقات غير المباشرة. الاحتمالات المنخفضة، </a:t>
            </a:r>
            <a:r>
              <a:rPr lang="ar-SA" sz="3000" dirty="0" smtClean="0">
                <a:latin typeface="Calibri" pitchFamily="34" charset="0"/>
              </a:rPr>
              <a:t>السبب الواسع و سلاسل التأثير،-</a:t>
            </a:r>
            <a:r>
              <a:rPr lang="ar-SA" sz="3000" dirty="0">
                <a:latin typeface="Calibri" pitchFamily="34" charset="0"/>
              </a:rPr>
              <a:t>فترات زمنية</a:t>
            </a:r>
            <a:endParaRPr lang="en-US" dirty="0" smtClean="0">
              <a:latin typeface="Calibri" pitchFamily="34" charset="0"/>
            </a:endParaRPr>
          </a:p>
          <a:p>
            <a:pPr algn="r" rtl="1">
              <a:buNone/>
            </a:pPr>
            <a:r>
              <a:rPr lang="ar-SA" dirty="0" smtClean="0">
                <a:latin typeface="Calibri" pitchFamily="34" charset="0"/>
                <a:sym typeface="Wingdings" pitchFamily="2" charset="2"/>
              </a:rPr>
              <a:t>	يؤدي إلى تقديم </a:t>
            </a:r>
            <a:r>
              <a:rPr lang="ar-SA" dirty="0">
                <a:latin typeface="Calibri" pitchFamily="34" charset="0"/>
                <a:sym typeface="Wingdings" pitchFamily="2" charset="2"/>
              </a:rPr>
              <a:t>بطريقة خاطئة كما المحاسبة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89734" y="671346"/>
            <a:ext cx="8028986" cy="488968"/>
          </a:xfrm>
        </p:spPr>
        <p:txBody>
          <a:bodyPr>
            <a:normAutofit/>
          </a:bodyPr>
          <a:lstStyle/>
          <a:p>
            <a:pPr rtl="1"/>
            <a:r>
              <a:rPr lang="ar-SA" sz="2400" dirty="0" smtClean="0">
                <a:solidFill>
                  <a:schemeClr val="tx1"/>
                </a:solidFill>
                <a:latin typeface="Calibri" pitchFamily="34" charset="0"/>
              </a:rPr>
              <a:t>القياس </a:t>
            </a:r>
            <a:r>
              <a:rPr lang="ar-SA" sz="2400" dirty="0">
                <a:solidFill>
                  <a:schemeClr val="tx1"/>
                </a:solidFill>
                <a:latin typeface="Calibri" pitchFamily="34" charset="0"/>
              </a:rPr>
              <a:t>محدود</a:t>
            </a:r>
          </a:p>
        </p:txBody>
      </p:sp>
    </p:spTree>
    <p:extLst>
      <p:ext uri="{BB962C8B-B14F-4D97-AF65-F5344CB8AC3E}">
        <p14:creationId xmlns:p14="http://schemas.microsoft.com/office/powerpoint/2010/main" val="29661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500063" y="1928813"/>
            <a:ext cx="8525263" cy="4500562"/>
          </a:xfrm>
        </p:spPr>
        <p:txBody>
          <a:bodyPr>
            <a:normAutofit/>
          </a:bodyPr>
          <a:lstStyle/>
          <a:p>
            <a:pPr lvl="1" indent="-541338">
              <a:buNone/>
            </a:pP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Renz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(2008)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</a:t>
            </a:r>
            <a:r>
              <a:rPr lang="ar-SA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هو عن بناء المقارنة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”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lvl="1"/>
            <a:endParaRPr lang="en-US" sz="1600" dirty="0" smtClean="0"/>
          </a:p>
          <a:p>
            <a:pPr algn="r" rtl="1">
              <a:lnSpc>
                <a:spcPct val="90000"/>
              </a:lnSpc>
            </a:pPr>
            <a:r>
              <a:rPr lang="ar-SA" sz="2600" dirty="0" smtClean="0">
                <a:latin typeface="Calibri" pitchFamily="34" charset="0"/>
              </a:rPr>
              <a:t>الأثر الميت من </a:t>
            </a:r>
            <a:r>
              <a:rPr lang="ar-SA" sz="2600" dirty="0">
                <a:latin typeface="Calibri" pitchFamily="34" charset="0"/>
              </a:rPr>
              <a:t>المشاكل: التباين الشديد من </a:t>
            </a:r>
            <a:r>
              <a:rPr lang="en-US" sz="2600" dirty="0">
                <a:latin typeface="Calibri" pitchFamily="34" charset="0"/>
              </a:rPr>
              <a:t>SROI </a:t>
            </a:r>
            <a:r>
              <a:rPr lang="ar-SA" sz="2600" dirty="0">
                <a:latin typeface="Calibri" pitchFamily="34" charset="0"/>
              </a:rPr>
              <a:t>اعتمادا على البيئة / </a:t>
            </a:r>
            <a:r>
              <a:rPr lang="ar-SA" sz="2600" dirty="0" smtClean="0">
                <a:latin typeface="Calibri" pitchFamily="34" charset="0"/>
              </a:rPr>
              <a:t>بيئة العمل:</a:t>
            </a:r>
            <a:endParaRPr lang="en-US" sz="2600" dirty="0">
              <a:latin typeface="Calibri" pitchFamily="34" charset="0"/>
            </a:endParaRPr>
          </a:p>
          <a:p>
            <a:pPr lvl="1" algn="r" rtl="1"/>
            <a:r>
              <a:rPr lang="ar-SA" sz="2600" dirty="0" smtClean="0"/>
              <a:t>عدة مزودين يؤدي إلى انخفاض نتيجة ال</a:t>
            </a:r>
            <a:r>
              <a:rPr lang="en-US" sz="2600" dirty="0" smtClean="0"/>
              <a:t>SROI</a:t>
            </a:r>
          </a:p>
          <a:p>
            <a:pPr lvl="1" algn="r" rtl="1"/>
            <a:r>
              <a:rPr lang="ar-SA" sz="2600" dirty="0"/>
              <a:t>النظام الاجتماعي وضعها </a:t>
            </a:r>
            <a:r>
              <a:rPr lang="ar-SA" sz="2600" dirty="0" smtClean="0"/>
              <a:t> يؤدي إلى ارتفاع نتيجة </a:t>
            </a:r>
            <a:r>
              <a:rPr lang="en-US" sz="2600" dirty="0" smtClean="0">
                <a:sym typeface="Wingdings" pitchFamily="2" charset="2"/>
              </a:rPr>
              <a:t>SROI</a:t>
            </a:r>
          </a:p>
          <a:p>
            <a:pPr lvl="1" algn="r" rtl="1"/>
            <a:endParaRPr lang="en-US" sz="1800" dirty="0" smtClean="0">
              <a:sym typeface="Wingdings" pitchFamily="2" charset="2"/>
            </a:endParaRPr>
          </a:p>
          <a:p>
            <a:pPr marL="265113" lvl="1" indent="-265113" algn="r" rtl="1">
              <a:lnSpc>
                <a:spcPct val="90000"/>
              </a:lnSpc>
              <a:buClr>
                <a:srgbClr val="532481"/>
              </a:buClr>
            </a:pPr>
            <a:r>
              <a:rPr lang="ar-SA" sz="2600" dirty="0">
                <a:solidFill>
                  <a:srgbClr val="595959"/>
                </a:solidFill>
                <a:latin typeface="Calibri" pitchFamily="34" charset="0"/>
              </a:rPr>
              <a:t>الاختلافات الهيكلية في بلدان مختلفة (على مستوى الدخل </a:t>
            </a:r>
            <a:r>
              <a:rPr lang="ar-SA" sz="2600" dirty="0" smtClean="0">
                <a:solidFill>
                  <a:srgbClr val="595959"/>
                </a:solidFill>
                <a:latin typeface="Calibri" pitchFamily="34" charset="0"/>
              </a:rPr>
              <a:t>..)</a:t>
            </a:r>
            <a:endParaRPr lang="en-US" sz="2600" dirty="0">
              <a:solidFill>
                <a:srgbClr val="595959"/>
              </a:solidFill>
              <a:latin typeface="Calibri" pitchFamily="34" charset="0"/>
            </a:endParaRPr>
          </a:p>
          <a:p>
            <a:pPr marL="0" lvl="1" indent="0" algn="r" rtl="1">
              <a:lnSpc>
                <a:spcPct val="90000"/>
              </a:lnSpc>
              <a:buClr>
                <a:srgbClr val="532481"/>
              </a:buClr>
              <a:buNone/>
            </a:pPr>
            <a:endParaRPr lang="ar-SA" sz="2600" dirty="0" smtClean="0">
              <a:solidFill>
                <a:srgbClr val="595959"/>
              </a:solidFill>
              <a:latin typeface="Calibri" pitchFamily="34" charset="0"/>
              <a:sym typeface="Wingdings" pitchFamily="2" charset="2"/>
            </a:endParaRPr>
          </a:p>
          <a:p>
            <a:pPr marL="0" lvl="1" indent="0" algn="r" rtl="1">
              <a:lnSpc>
                <a:spcPct val="90000"/>
              </a:lnSpc>
              <a:buClr>
                <a:srgbClr val="532481"/>
              </a:buClr>
              <a:buNone/>
            </a:pPr>
            <a:r>
              <a:rPr lang="en-US" dirty="0" smtClean="0">
                <a:latin typeface="Calibri" pitchFamily="34" charset="0"/>
                <a:sym typeface="Wingdings" pitchFamily="2" charset="2"/>
              </a:rPr>
              <a:t>	</a:t>
            </a:r>
            <a:r>
              <a:rPr lang="ar-SA" dirty="0" smtClean="0">
                <a:latin typeface="Calibri" pitchFamily="34" charset="0"/>
                <a:sym typeface="Wingdings" pitchFamily="2" charset="2"/>
              </a:rPr>
              <a:t>يؤدي </a:t>
            </a:r>
            <a:r>
              <a:rPr lang="ar-SA" dirty="0">
                <a:latin typeface="Calibri" pitchFamily="34" charset="0"/>
                <a:sym typeface="Wingdings" pitchFamily="2" charset="2"/>
              </a:rPr>
              <a:t>إلى عدم تسليم وعد </a:t>
            </a:r>
            <a:r>
              <a:rPr lang="ar-SA" dirty="0" smtClean="0">
                <a:latin typeface="Calibri" pitchFamily="34" charset="0"/>
                <a:sym typeface="Wingdings" pitchFamily="2" charset="2"/>
              </a:rPr>
              <a:t>المقارنة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61923" y="826015"/>
            <a:ext cx="8028986" cy="488968"/>
          </a:xfrm>
        </p:spPr>
        <p:txBody>
          <a:bodyPr>
            <a:normAutofit/>
          </a:bodyPr>
          <a:lstStyle/>
          <a:p>
            <a:pPr rtl="1"/>
            <a:r>
              <a:rPr lang="ar-SA" sz="2400" dirty="0">
                <a:solidFill>
                  <a:schemeClr val="tx1"/>
                </a:solidFill>
                <a:latin typeface="Calibri" pitchFamily="34" charset="0"/>
              </a:rPr>
              <a:t>المقارنة محدودة</a:t>
            </a:r>
            <a:endParaRPr lang="de-AT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3200" b="1" dirty="0" smtClean="0">
                <a:solidFill>
                  <a:schemeClr val="tx1"/>
                </a:solidFill>
                <a:latin typeface="Calibri" pitchFamily="34" charset="0"/>
              </a:rPr>
              <a:t>حجج ضد تحليل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SROI</a:t>
            </a:r>
            <a:endParaRPr lang="de-AT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>
              <a:latin typeface="Calibri" pitchFamily="34" charset="0"/>
            </a:endParaRPr>
          </a:p>
          <a:p>
            <a:pPr algn="r" rtl="1"/>
            <a:r>
              <a:rPr lang="ar-SA" dirty="0">
                <a:latin typeface="Calibri" pitchFamily="34" charset="0"/>
              </a:rPr>
              <a:t>الأرقام النقدية بدلا من </a:t>
            </a:r>
            <a:r>
              <a:rPr lang="ar-SA" dirty="0" smtClean="0">
                <a:latin typeface="Calibri" pitchFamily="34" charset="0"/>
              </a:rPr>
              <a:t>الثقة و</a:t>
            </a:r>
            <a:r>
              <a:rPr lang="ar-SA" dirty="0">
                <a:latin typeface="Calibri" pitchFamily="34" charset="0"/>
              </a:rPr>
              <a:t> الأهداف </a:t>
            </a:r>
            <a:r>
              <a:rPr lang="ar-SA" dirty="0" smtClean="0">
                <a:latin typeface="Calibri" pitchFamily="34" charset="0"/>
              </a:rPr>
              <a:t>السياسية</a:t>
            </a:r>
            <a:endParaRPr lang="en-US" dirty="0" smtClean="0">
              <a:latin typeface="Calibri" pitchFamily="34" charset="0"/>
            </a:endParaRPr>
          </a:p>
          <a:p>
            <a:pPr algn="r" rtl="1"/>
            <a:r>
              <a:rPr lang="ar-SA" dirty="0">
                <a:latin typeface="Calibri" pitchFamily="34" charset="0"/>
              </a:rPr>
              <a:t>مزاحمة من الجوانب التي يصعب قياسها (على سبيل المثال </a:t>
            </a:r>
            <a:r>
              <a:rPr lang="ar-SA" dirty="0" smtClean="0">
                <a:latin typeface="Calibri" pitchFamily="34" charset="0"/>
              </a:rPr>
              <a:t>المناصرة، </a:t>
            </a:r>
            <a:r>
              <a:rPr lang="ar-SA" dirty="0">
                <a:latin typeface="Calibri" pitchFamily="34" charset="0"/>
              </a:rPr>
              <a:t>وبناء المجتمع)</a:t>
            </a:r>
            <a:endParaRPr lang="en-US" dirty="0" smtClean="0">
              <a:latin typeface="Calibri" pitchFamily="34" charset="0"/>
            </a:endParaRPr>
          </a:p>
          <a:p>
            <a:pPr algn="r" rtl="1"/>
            <a:r>
              <a:rPr lang="ar-SA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إزالة الصبغة السياسية </a:t>
            </a:r>
            <a:r>
              <a:rPr lang="ar-SA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للقطاع الاجتماعي</a:t>
            </a: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latin typeface="Calibri" pitchFamily="34" charset="0"/>
              </a:rPr>
              <a:t>وضع معايير </a:t>
            </a:r>
            <a:r>
              <a:rPr lang="ar-SA" sz="2400" dirty="0" smtClean="0">
                <a:latin typeface="Calibri" pitchFamily="34" charset="0"/>
              </a:rPr>
              <a:t>مشتركة</a:t>
            </a:r>
            <a:endParaRPr lang="en-US" sz="2400" dirty="0" smtClean="0">
              <a:latin typeface="Calibri" pitchFamily="34" charset="0"/>
            </a:endParaRPr>
          </a:p>
          <a:p>
            <a:r>
              <a:rPr lang="ar-SA" sz="2400" dirty="0">
                <a:latin typeface="Calibri" pitchFamily="34" charset="0"/>
              </a:rPr>
              <a:t>الأساس العلمي للمؤشرات وطرق </a:t>
            </a:r>
            <a:r>
              <a:rPr lang="ar-SA" sz="2400" dirty="0" smtClean="0">
                <a:latin typeface="Calibri" pitchFamily="34" charset="0"/>
              </a:rPr>
              <a:t>التقييم</a:t>
            </a:r>
            <a:endParaRPr lang="en-US" sz="2400" dirty="0" smtClean="0">
              <a:latin typeface="Calibri" pitchFamily="34" charset="0"/>
            </a:endParaRPr>
          </a:p>
          <a:p>
            <a:r>
              <a:rPr lang="ar-SA" sz="2400" dirty="0" smtClean="0">
                <a:latin typeface="Calibri" pitchFamily="34" charset="0"/>
              </a:rPr>
              <a:t>المشاركة </a:t>
            </a:r>
            <a:r>
              <a:rPr lang="ar-SA" sz="2400" dirty="0" smtClean="0">
                <a:latin typeface="Calibri" pitchFamily="34" charset="0"/>
              </a:rPr>
              <a:t>الفاعلة من مجلس الإدارة للقطاع الثالث بدلا من وكالات التقييم</a:t>
            </a:r>
            <a:endParaRPr lang="en-US" sz="2400" dirty="0" smtClean="0">
              <a:latin typeface="Calibri" pitchFamily="34" charset="0"/>
            </a:endParaRPr>
          </a:p>
          <a:p>
            <a:pPr lvl="1"/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لا يزال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قياس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التأثير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حقل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متنازع عليها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سياسيا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"القيمة الاجتماعية" لا تساوي "القيم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الاجتماعية“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خطر أن الجهات الفاعلة القوية اقتصاديا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في القطاع غير الربحي تهيمن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على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إعداد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المعايير المتفق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عليها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57233" y="720374"/>
            <a:ext cx="6900882" cy="488968"/>
          </a:xfrm>
        </p:spPr>
        <p:txBody>
          <a:bodyPr>
            <a:noAutofit/>
          </a:bodyPr>
          <a:lstStyle/>
          <a:p>
            <a:r>
              <a:rPr lang="ar-SA" sz="3200" dirty="0">
                <a:solidFill>
                  <a:schemeClr val="tx1"/>
                </a:solidFill>
                <a:latin typeface="Calibri" pitchFamily="34" charset="0"/>
              </a:rPr>
              <a:t>الضرورات</a:t>
            </a:r>
            <a:endParaRPr lang="de-AT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الغرب المتوحش؟</a:t>
            </a:r>
            <a:endParaRPr lang="de-AT" dirty="0"/>
          </a:p>
        </p:txBody>
      </p:sp>
      <p:pic>
        <p:nvPicPr>
          <p:cNvPr id="1026" name="Picture 2" descr="http://www.liligo.de/reiseblog/wp-content/uploads/2012/01/wilder-westen-550x24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02592" cy="4071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1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أوراق عمل جاري العمل عليها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Simsa</a:t>
            </a:r>
            <a:r>
              <a:rPr lang="en-GB" sz="2400" dirty="0"/>
              <a:t>, </a:t>
            </a:r>
            <a:r>
              <a:rPr lang="en-GB" sz="2400" dirty="0" smtClean="0"/>
              <a:t>R., </a:t>
            </a:r>
            <a:r>
              <a:rPr lang="en-GB" sz="2400" dirty="0" err="1" smtClean="0"/>
              <a:t>Herndler</a:t>
            </a:r>
            <a:r>
              <a:rPr lang="en-GB" sz="2400" dirty="0"/>
              <a:t>, </a:t>
            </a:r>
            <a:r>
              <a:rPr lang="en-GB" sz="2400" dirty="0" smtClean="0"/>
              <a:t>M., Totter, M.:</a:t>
            </a:r>
            <a:r>
              <a:rPr lang="de-AT" sz="2400" dirty="0" smtClean="0"/>
              <a:t> </a:t>
            </a:r>
            <a:r>
              <a:rPr lang="en-GB" sz="2400" dirty="0" smtClean="0"/>
              <a:t>Meta-Analysis of </a:t>
            </a:r>
            <a:r>
              <a:rPr lang="en-GB" sz="2400" dirty="0"/>
              <a:t>SROI Studies - Indicators and Proxies</a:t>
            </a:r>
            <a:r>
              <a:rPr lang="de-AT" sz="2400" dirty="0"/>
              <a:t>, Vienna 2015</a:t>
            </a:r>
          </a:p>
          <a:p>
            <a:r>
              <a:rPr lang="de-DE" sz="2400" dirty="0"/>
              <a:t>Simsa, R., Rauscher, </a:t>
            </a:r>
            <a:r>
              <a:rPr lang="de-DE" sz="2400" dirty="0" smtClean="0"/>
              <a:t>O.; </a:t>
            </a:r>
            <a:r>
              <a:rPr lang="de-DE" sz="2400" dirty="0"/>
              <a:t>Schober, </a:t>
            </a:r>
            <a:r>
              <a:rPr lang="de-DE" sz="2400" dirty="0" err="1" smtClean="0"/>
              <a:t>Ch</a:t>
            </a:r>
            <a:r>
              <a:rPr lang="de-DE" sz="2400" dirty="0" smtClean="0"/>
              <a:t>.; </a:t>
            </a:r>
            <a:r>
              <a:rPr lang="de-DE" sz="2400" dirty="0"/>
              <a:t>Moder, </a:t>
            </a:r>
            <a:r>
              <a:rPr lang="de-DE" sz="2400" dirty="0" smtClean="0"/>
              <a:t>C.: </a:t>
            </a:r>
            <a:r>
              <a:rPr lang="en-GB" sz="2400" dirty="0"/>
              <a:t>Methodological Guideline For Impact Assessment. </a:t>
            </a:r>
            <a:r>
              <a:rPr lang="en-GB" sz="2400" dirty="0" smtClean="0"/>
              <a:t>Vienna </a:t>
            </a:r>
            <a:r>
              <a:rPr lang="en-GB" sz="2400" dirty="0"/>
              <a:t>2014</a:t>
            </a:r>
            <a:endParaRPr lang="de-AT" sz="2400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sz="4400" dirty="0" smtClean="0">
                <a:solidFill>
                  <a:schemeClr val="accent3">
                    <a:lumMod val="50000"/>
                  </a:schemeClr>
                </a:solidFill>
              </a:rPr>
              <a:t>http</a:t>
            </a:r>
            <a:r>
              <a:rPr lang="de-AT" sz="4400" dirty="0">
                <a:solidFill>
                  <a:schemeClr val="accent3">
                    <a:lumMod val="50000"/>
                  </a:schemeClr>
                </a:solidFill>
              </a:rPr>
              <a:t>://</a:t>
            </a:r>
            <a:r>
              <a:rPr lang="de-AT" sz="4400" dirty="0" err="1">
                <a:solidFill>
                  <a:schemeClr val="accent3">
                    <a:lumMod val="50000"/>
                  </a:schemeClr>
                </a:solidFill>
              </a:rPr>
              <a:t>thirdsectorimpact.eu</a:t>
            </a:r>
            <a:endParaRPr lang="de-DE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47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4000" b="1" dirty="0" smtClean="0"/>
              <a:t>عالم اجتماعي جديد – لغة اجتماعية جديدة</a:t>
            </a:r>
            <a:endParaRPr lang="de-AT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366978"/>
            <a:ext cx="35337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580997" y="4786322"/>
            <a:ext cx="1857387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قياس الأثر الاجتماعي</a:t>
            </a:r>
            <a:endParaRPr lang="de-AT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643703" y="5286388"/>
            <a:ext cx="2071702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العائد على الاستثمار</a:t>
            </a:r>
            <a:endParaRPr lang="de-AT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580997" y="3714752"/>
            <a:ext cx="1857387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/>
              <a:t>المشروع الخيري</a:t>
            </a:r>
            <a:endParaRPr lang="de-AT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85720" y="2000240"/>
            <a:ext cx="2143140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ريادة الأعمال الاجتماعية</a:t>
            </a:r>
            <a:endParaRPr lang="de-AT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572264" y="2357430"/>
            <a:ext cx="2143140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التجارة الاجتماعي</a:t>
            </a:r>
            <a:endParaRPr lang="de-AT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643703" y="3143248"/>
            <a:ext cx="2043095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المسؤولية الاجتماعية</a:t>
            </a:r>
            <a:endParaRPr lang="de-AT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6500826" y="4000504"/>
            <a:ext cx="2143140" cy="646331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الاستثمار ذو المسؤولية الاجتماعية</a:t>
            </a:r>
            <a:endParaRPr lang="de-AT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124200" y="5742631"/>
            <a:ext cx="1857387" cy="646331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رأس مال المشروع الاجتماعي</a:t>
            </a:r>
            <a:endParaRPr lang="de-AT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319693" y="5843370"/>
            <a:ext cx="1857387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المنظمات الهجينة</a:t>
            </a:r>
            <a:endParaRPr lang="de-AT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500430" y="1711099"/>
            <a:ext cx="2286016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قياس الأثر الاجتماعي</a:t>
            </a:r>
            <a:endParaRPr lang="de-AT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00054" y="5628937"/>
            <a:ext cx="1857387" cy="36933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القيمة الاجتماعية</a:t>
            </a:r>
            <a:endParaRPr lang="de-AT" b="1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Seite </a:t>
            </a:r>
            <a:fld id="{E954F815-8FD9-4751-BF93-FA046BAB3836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76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b="1" dirty="0"/>
              <a:t>قياس الأثر - نوقشت في سياقات مختلفة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2349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/>
              <a:t>بحوث التقييم: قياس الأداء والتقييم </a:t>
            </a:r>
            <a:r>
              <a:rPr lang="ar-SA" sz="2800" b="1" dirty="0" smtClean="0"/>
              <a:t>الاقتصادي</a:t>
            </a:r>
          </a:p>
          <a:p>
            <a:pPr algn="r" rtl="1"/>
            <a:r>
              <a:rPr lang="ar-SA" sz="2800" b="1" dirty="0"/>
              <a:t>المحاسبة الاجتماعية: دمج القضايا الاجتماعية والبيئية في مجال المحاسبة والموازنة. مثلا بطاقة الأداء المتوازن والمبادرة العالمية لإعداد التقارير </a:t>
            </a:r>
            <a:r>
              <a:rPr lang="en-GB" sz="2800" b="1" dirty="0" smtClean="0"/>
              <a:t>GRI)</a:t>
            </a:r>
            <a:r>
              <a:rPr lang="ar-SA" sz="2800" b="1" dirty="0" smtClean="0"/>
              <a:t>)</a:t>
            </a:r>
          </a:p>
          <a:p>
            <a:pPr algn="r" rtl="1"/>
            <a:r>
              <a:rPr lang="ar-SA" sz="2800" dirty="0"/>
              <a:t>تقييم الأثر (الاجتماعية والبيئية): دعم هدف تحسين الوضع المعيشي للشعب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552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b="1" dirty="0"/>
              <a:t>قياس الأثر - نوقشت في سياقات مختلفة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68127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/>
              <a:t>بحث </a:t>
            </a:r>
            <a:r>
              <a:rPr lang="en-GB" sz="2800" b="1" dirty="0"/>
              <a:t>NPO: </a:t>
            </a:r>
            <a:r>
              <a:rPr lang="ar-SA" sz="2800" b="1" dirty="0"/>
              <a:t>تقليد قياس الأداء / نجاح المنظمات. القليل من الأبحاث على المستوى </a:t>
            </a:r>
            <a:r>
              <a:rPr lang="ar-SA" sz="2800" b="1" dirty="0" smtClean="0"/>
              <a:t>الكلي</a:t>
            </a:r>
            <a:endParaRPr lang="en-US" sz="2800" b="1" dirty="0" smtClean="0"/>
          </a:p>
          <a:p>
            <a:pPr algn="r" rtl="1"/>
            <a:r>
              <a:rPr lang="ar-SA" b="1" dirty="0"/>
              <a:t>ريادة الأعمال الاجتماعية: حساب المستثمرين الاجتماعي ليس فقط بالنسبة </a:t>
            </a:r>
            <a:r>
              <a:rPr lang="ar-SA" b="1" dirty="0" smtClean="0"/>
              <a:t>للمال، </a:t>
            </a:r>
            <a:r>
              <a:rPr lang="ar-SA" b="1" dirty="0"/>
              <a:t>ولكن أيضا </a:t>
            </a:r>
            <a:r>
              <a:rPr lang="ar-SA" b="1" dirty="0" smtClean="0"/>
              <a:t>للنجاح </a:t>
            </a:r>
            <a:r>
              <a:rPr lang="ar-SA" b="1" dirty="0"/>
              <a:t>الاجتماعي </a:t>
            </a:r>
            <a:r>
              <a:rPr lang="ar-SA" b="1" dirty="0" smtClean="0"/>
              <a:t>للمشروع</a:t>
            </a:r>
            <a:endParaRPr lang="en-US" b="1" dirty="0" smtClean="0"/>
          </a:p>
          <a:p>
            <a:pPr algn="r" rtl="1"/>
            <a:r>
              <a:rPr lang="ar-SA" dirty="0"/>
              <a:t>المؤسسات </a:t>
            </a:r>
            <a:r>
              <a:rPr lang="ar-SA" dirty="0" smtClean="0"/>
              <a:t>والمبنية على الأثر </a:t>
            </a:r>
            <a:r>
              <a:rPr lang="ar-SA" dirty="0"/>
              <a:t>- أخلاقيات العمل </a:t>
            </a:r>
            <a:r>
              <a:rPr lang="ar-SA" dirty="0" smtClean="0"/>
              <a:t>– المسؤولية الاجتماعية</a:t>
            </a:r>
            <a:r>
              <a:rPr lang="en-US" dirty="0" smtClean="0"/>
              <a:t>: </a:t>
            </a:r>
            <a:r>
              <a:rPr lang="ar-SA" dirty="0"/>
              <a:t>الأبعاد الاجتماعية والبيئية - أهمية متزايدة أيضا ل</a:t>
            </a:r>
            <a:r>
              <a:rPr lang="en-US" dirty="0"/>
              <a:t>FPOs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70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/>
              <a:t>مناقشة في الأدبيات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100" dirty="0"/>
              <a:t>أهمية متزايدة في المناقشة الأكاديمية</a:t>
            </a:r>
            <a:endParaRPr lang="de-AT" sz="3100" dirty="0" smtClean="0"/>
          </a:p>
          <a:p>
            <a:pPr algn="r" rtl="1"/>
            <a:r>
              <a:rPr lang="ar-SA" sz="3100" dirty="0" smtClean="0"/>
              <a:t>الأهداف المتعددة للمنظمات تؤدي إلى مشكلات في تعريف الأثر</a:t>
            </a:r>
            <a:endParaRPr lang="de-AT" sz="2300" dirty="0" smtClean="0"/>
          </a:p>
          <a:p>
            <a:pPr algn="r" rtl="1"/>
            <a:r>
              <a:rPr lang="ar-SA" sz="3100" dirty="0"/>
              <a:t>مشكلة تتعلق بإسناد: ما هو اتجاه العلاقة السببية؟</a:t>
            </a:r>
            <a:endParaRPr lang="de-AT" sz="3100" dirty="0"/>
          </a:p>
          <a:p>
            <a:pPr algn="r" rtl="1"/>
            <a:r>
              <a:rPr lang="ar-SA" sz="3100" dirty="0"/>
              <a:t>عدم وجود معايير الإبلاغ المقبولة على نطاق واسع</a:t>
            </a:r>
            <a:endParaRPr lang="de-AT" sz="2200" dirty="0" smtClean="0"/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30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مناقشة في الأدبيات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/>
              <a:t>جهود عديدة لتزويد إطار </a:t>
            </a:r>
            <a:r>
              <a:rPr lang="ar-SA" sz="2800" dirty="0" smtClean="0"/>
              <a:t>منهجي</a:t>
            </a:r>
            <a:r>
              <a:rPr lang="de-AT" sz="2800" dirty="0" smtClean="0"/>
              <a:t>(</a:t>
            </a:r>
            <a:r>
              <a:rPr lang="de-AT" sz="2000" dirty="0" smtClean="0"/>
              <a:t>Land </a:t>
            </a:r>
            <a:r>
              <a:rPr lang="de-AT" sz="2000" dirty="0"/>
              <a:t>2001, Sokolowski 2014)</a:t>
            </a:r>
          </a:p>
          <a:p>
            <a:r>
              <a:rPr lang="ar-SA" sz="2800" dirty="0"/>
              <a:t>مجموعة من الأساليب المنهجية في التنظيمي / مستوى المشروع</a:t>
            </a:r>
            <a:r>
              <a:rPr lang="de-AT" sz="2000" dirty="0" smtClean="0"/>
              <a:t>(c.f</a:t>
            </a:r>
            <a:r>
              <a:rPr lang="de-AT" sz="2000" dirty="0"/>
              <a:t>. Mildenberger et al. 2012, Schober et al. 2013)</a:t>
            </a:r>
          </a:p>
          <a:p>
            <a:pPr marL="0" indent="0">
              <a:buNone/>
            </a:pPr>
            <a:endParaRPr lang="de-AT" sz="2800" dirty="0"/>
          </a:p>
          <a:p>
            <a:r>
              <a:rPr lang="ar-SA" sz="2800" dirty="0"/>
              <a:t>القطاع الثالث هو لا يزال يبحث عن مقاييس كافية لقياس النتائج والآثار</a:t>
            </a:r>
            <a:r>
              <a:rPr lang="en-US" sz="2000" dirty="0" smtClean="0"/>
              <a:t>(</a:t>
            </a:r>
            <a:r>
              <a:rPr lang="en-US" sz="2000" dirty="0" err="1" smtClean="0"/>
              <a:t>Ebrahim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Ragnan</a:t>
            </a:r>
            <a:r>
              <a:rPr lang="en-US" sz="2000" dirty="0" smtClean="0"/>
              <a:t> 2010) – </a:t>
            </a:r>
            <a:r>
              <a:rPr lang="ar-SA" sz="2800" dirty="0"/>
              <a:t>خاصة فيما يتعلق المستوى </a:t>
            </a:r>
            <a:r>
              <a:rPr lang="ar-SA" sz="2800" dirty="0" smtClean="0"/>
              <a:t>الدقيق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018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b="1" dirty="0"/>
              <a:t>تقارير ووثائق السياسة: الاتحاد الأوروبي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استراتيجية </a:t>
            </a:r>
            <a:r>
              <a:rPr lang="ar-SA" sz="2800" dirty="0" smtClean="0"/>
              <a:t>أوروبا </a:t>
            </a:r>
            <a:r>
              <a:rPr lang="ar-SA" sz="2800" dirty="0"/>
              <a:t>2020 </a:t>
            </a:r>
            <a:r>
              <a:rPr lang="ar-SA" sz="2800" dirty="0" smtClean="0"/>
              <a:t>: </a:t>
            </a:r>
            <a:r>
              <a:rPr lang="ar-SA" sz="2800" dirty="0"/>
              <a:t>تعزيز البعد الأثر الاجتماعي لتحقيق هدف </a:t>
            </a:r>
            <a:r>
              <a:rPr lang="ar-SA" sz="2800" dirty="0" smtClean="0"/>
              <a:t>رئيسي</a:t>
            </a:r>
            <a:endParaRPr lang="en-US" sz="2800" dirty="0" smtClean="0"/>
          </a:p>
          <a:p>
            <a:pPr algn="r" rtl="1"/>
            <a:r>
              <a:rPr lang="de-AT" sz="2800" dirty="0"/>
              <a:t>GECES </a:t>
            </a:r>
            <a:r>
              <a:rPr lang="ar-SA" sz="2800" dirty="0"/>
              <a:t>المجموعة الفرعية لقياس الأثر: التقرير النهائي في يونيو </a:t>
            </a:r>
            <a:r>
              <a:rPr lang="ar-SA" sz="2800" dirty="0" smtClean="0"/>
              <a:t>2014</a:t>
            </a:r>
            <a:endParaRPr lang="en-US" sz="2800" dirty="0" smtClean="0"/>
          </a:p>
          <a:p>
            <a:pPr algn="r" rtl="1"/>
            <a:r>
              <a:rPr lang="ar-SA" sz="2800" dirty="0"/>
              <a:t>اللجنة الأوروبية الاقتصادية والاجتماعية: </a:t>
            </a:r>
            <a:r>
              <a:rPr lang="ar-SA" sz="2800" dirty="0" smtClean="0"/>
              <a:t>مبادرة الورقة على </a:t>
            </a:r>
            <a:r>
              <a:rPr lang="ar-SA" sz="2800" dirty="0"/>
              <a:t>قياس الأثر</a:t>
            </a:r>
            <a:endParaRPr lang="de-AT" sz="2800" dirty="0" smtClean="0"/>
          </a:p>
          <a:p>
            <a:pPr algn="r" rtl="1"/>
            <a:r>
              <a:rPr lang="ar-SA" sz="2800" dirty="0"/>
              <a:t>الاهتمام على المشروع / المستوى التنظيمي!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3521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ar-SA" b="1" dirty="0"/>
              <a:t>تقارير ووثائق السياسة: </a:t>
            </a:r>
            <a:r>
              <a:rPr lang="ar-SA" b="1" dirty="0" smtClean="0"/>
              <a:t>المنظمات الدولية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886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/>
              <a:t>الرابطة الأوروبية المشروع الخيري </a:t>
            </a:r>
            <a:r>
              <a:rPr lang="en-US" sz="2800" dirty="0"/>
              <a:t>EVPA): </a:t>
            </a:r>
            <a:r>
              <a:rPr lang="ar-SA" sz="2800" dirty="0"/>
              <a:t>دليل على قياس الأثر الاجتماعي للمستثمرين الاجتماعية</a:t>
            </a:r>
          </a:p>
          <a:p>
            <a:pPr algn="r" rtl="1"/>
            <a:r>
              <a:rPr lang="ar-SA" sz="2800" dirty="0"/>
              <a:t>شبكة من شبكات تقييم الأثر (نوني): توجيهات بشأن تقييم الأثر</a:t>
            </a:r>
          </a:p>
          <a:p>
            <a:pPr algn="r" rtl="1"/>
            <a:r>
              <a:rPr lang="ar-SA" sz="2800" dirty="0"/>
              <a:t>البنك الدولي: تقرير عن مجموعة التقييم المستقلة التابعة للبنك الدولي</a:t>
            </a:r>
            <a:endParaRPr lang="de-AT" sz="2800" dirty="0"/>
          </a:p>
          <a:p>
            <a:pPr algn="r" rtl="1"/>
            <a:r>
              <a:rPr lang="ar-SA" sz="2800" dirty="0"/>
              <a:t>التركيز: المستثمرون / المستوى التنظيمي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5291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I_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SI Theme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1504</Words>
  <Application>Microsoft Office PowerPoint</Application>
  <PresentationFormat>عرض على الشاشة (3:4)‏</PresentationFormat>
  <Paragraphs>421</Paragraphs>
  <Slides>29</Slides>
  <Notes>17</Notes>
  <HiddenSlides>3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29</vt:i4>
      </vt:variant>
    </vt:vector>
  </HeadingPairs>
  <TitlesOfParts>
    <vt:vector size="32" baseType="lpstr">
      <vt:lpstr>TSI_cover</vt:lpstr>
      <vt:lpstr>TSI Theme pages</vt:lpstr>
      <vt:lpstr>Office Theme</vt:lpstr>
      <vt:lpstr>قياس غير المقيس تأخذنا نحو قياس أثر القطاع الثالث ARNOVA Conference Chicago, 2015  </vt:lpstr>
      <vt:lpstr>محتويات الورقة التي نعمل عليها</vt:lpstr>
      <vt:lpstr>عالم اجتماعي جديد – لغة اجتماعية جديدة</vt:lpstr>
      <vt:lpstr>قياس الأثر - نوقشت في سياقات مختلفة</vt:lpstr>
      <vt:lpstr>قياس الأثر - نوقشت في سياقات مختلفة</vt:lpstr>
      <vt:lpstr>مناقشة في الأدبيات</vt:lpstr>
      <vt:lpstr>مناقشة في الأدبيات</vt:lpstr>
      <vt:lpstr>تقارير ووثائق السياسة: الاتحاد الأوروبي</vt:lpstr>
      <vt:lpstr>تقارير ووثائق السياسة: المنظمات الدولية</vt:lpstr>
      <vt:lpstr>الاطار النظري 1: صندوق الأثر</vt:lpstr>
      <vt:lpstr>التعريف المقترح</vt:lpstr>
      <vt:lpstr> إطار نظري: سلسلة قيم الأثر</vt:lpstr>
      <vt:lpstr>الاطار النظري 1: صندوق الأثر</vt:lpstr>
      <vt:lpstr>الإطار النظري 2 - نموذج التأثير على مستوى ميتا</vt:lpstr>
      <vt:lpstr>منهجيات قياس الأثر</vt:lpstr>
      <vt:lpstr>التقييم الاقتصادي</vt:lpstr>
      <vt:lpstr>عرض تقديمي في PowerPoint</vt:lpstr>
      <vt:lpstr>SROI-تحليل – طريقة...</vt:lpstr>
      <vt:lpstr>العائد الاجتماعي على الاستثمار</vt:lpstr>
      <vt:lpstr>مزايا</vt:lpstr>
      <vt:lpstr>حدود تحليلSROI </vt:lpstr>
      <vt:lpstr>تحليلSROI السياسي غير ممكن</vt:lpstr>
      <vt:lpstr>القياس محدود</vt:lpstr>
      <vt:lpstr>المقارنة محدودة</vt:lpstr>
      <vt:lpstr>حجج ضد تحليل SROI</vt:lpstr>
      <vt:lpstr>الضرورات</vt:lpstr>
      <vt:lpstr>الغرب المتوحش؟</vt:lpstr>
      <vt:lpstr>أوراق عمل جاري العمل عليها</vt:lpstr>
      <vt:lpstr>عرض تقديمي في PowerPoint</vt:lpstr>
    </vt:vector>
  </TitlesOfParts>
  <Company>EMES European Research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title Place and date</dc:title>
  <dc:creator>Rocio Nogales</dc:creator>
  <cp:lastModifiedBy>win8</cp:lastModifiedBy>
  <cp:revision>131</cp:revision>
  <cp:lastPrinted>2014-04-09T07:39:52Z</cp:lastPrinted>
  <dcterms:created xsi:type="dcterms:W3CDTF">2014-04-07T10:31:23Z</dcterms:created>
  <dcterms:modified xsi:type="dcterms:W3CDTF">2015-12-19T13:22:16Z</dcterms:modified>
</cp:coreProperties>
</file>