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2" r:id="rId17"/>
    <p:sldId id="261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1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26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8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4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0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7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7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C4D327-F7D7-4071-96A8-6D1921062C4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99BBE4-DE25-48AC-9F3D-2C781777DC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6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43-%20South%20Korea%20SOCIALENTERPRISEPROMOTIONAC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37-%20Social_enterprises_in_Finland_act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34-%20Act_SE_rev_clear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39-%20spanish-law-on-social-economy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48-%20the%20practice%20of%20social%20entrepreneurship%20theory%20and%20the%20swedish%20experience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40-%20report_study_kmu_social_entreprises_fin_340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ocial_enterpris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38-%20Key_Facts_and_Figures_of_Social_Entrepreneurship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50-%20BookChapter_Dees_FramingTheoryofSE_2006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51-%20six%20theories%20on%20S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49-%20Grassl_SE-Hybridity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2" y="4960137"/>
            <a:ext cx="8117058" cy="1463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Different schools of Social Enterprises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t="30893" r="11354" b="30708"/>
          <a:stretch/>
        </p:blipFill>
        <p:spPr>
          <a:xfrm>
            <a:off x="8665698" y="4960137"/>
            <a:ext cx="295421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1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80418"/>
            <a:ext cx="9720072" cy="1499616"/>
          </a:xfrm>
        </p:spPr>
        <p:txBody>
          <a:bodyPr/>
          <a:lstStyle/>
          <a:p>
            <a:r>
              <a:rPr lang="en-US" dirty="0" smtClean="0"/>
              <a:t>USA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21" t="12994" r="11655" b="8498"/>
          <a:stretch/>
        </p:blipFill>
        <p:spPr>
          <a:xfrm>
            <a:off x="1652337" y="1532021"/>
            <a:ext cx="8438147" cy="50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South Korea Social Enterprise Promotion Act</a:t>
            </a:r>
            <a:endParaRPr lang="en-US" sz="4400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33232" t="22643" r="33725" b="56743"/>
          <a:stretch/>
        </p:blipFill>
        <p:spPr>
          <a:xfrm>
            <a:off x="1024127" y="1957135"/>
            <a:ext cx="10016415" cy="351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6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Finland Social Enterprise Legislation</a:t>
            </a: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3245" t="13213" r="21272" b="11349"/>
          <a:stretch/>
        </p:blipFill>
        <p:spPr>
          <a:xfrm>
            <a:off x="2844185" y="2084832"/>
            <a:ext cx="6079958" cy="4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9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12500"/>
            <a:ext cx="9720072" cy="149961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Slovenia – Social Entrepreneurship Act</a:t>
            </a:r>
            <a:endParaRPr lang="en-US" sz="4400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5970" t="12774" r="13751" b="16173"/>
          <a:stretch/>
        </p:blipFill>
        <p:spPr>
          <a:xfrm>
            <a:off x="1424491" y="1635656"/>
            <a:ext cx="8919345" cy="50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12500"/>
            <a:ext cx="9720072" cy="149961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Slovenia – Social Entrepreneurship Act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340" t="20230" r="14244" b="9813"/>
          <a:stretch/>
        </p:blipFill>
        <p:spPr>
          <a:xfrm>
            <a:off x="1368311" y="1540042"/>
            <a:ext cx="9031706" cy="51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91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12500"/>
            <a:ext cx="9720072" cy="149961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Slovenia – Social Entrepreneurship Act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76" t="18914" r="13751" b="7621"/>
          <a:stretch/>
        </p:blipFill>
        <p:spPr>
          <a:xfrm>
            <a:off x="1520711" y="1483895"/>
            <a:ext cx="8726905" cy="53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9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Social Economy Legislation </a:t>
            </a: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8929" t="22423" r="17573" b="19901"/>
          <a:stretch/>
        </p:blipFill>
        <p:spPr>
          <a:xfrm>
            <a:off x="1024128" y="1892967"/>
            <a:ext cx="9451367" cy="48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45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-8340"/>
            <a:ext cx="9720072" cy="906698"/>
          </a:xfrm>
        </p:spPr>
        <p:txBody>
          <a:bodyPr>
            <a:noAutofit/>
          </a:bodyPr>
          <a:lstStyle/>
          <a:p>
            <a:r>
              <a:rPr lang="en-US" sz="3600" dirty="0" smtClean="0"/>
              <a:t>Sweden - </a:t>
            </a:r>
            <a:r>
              <a:rPr lang="en-US" sz="3600" b="1" dirty="0"/>
              <a:t>The Practice of </a:t>
            </a:r>
            <a:r>
              <a:rPr lang="en-US" sz="3600" b="1" dirty="0" smtClean="0"/>
              <a:t>Social Entrepreneurship: Theory </a:t>
            </a:r>
            <a:r>
              <a:rPr lang="en-US" sz="3600" b="1" dirty="0"/>
              <a:t>and the Swedish Experience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012" t="53343" r="12025" b="9595"/>
          <a:stretch/>
        </p:blipFill>
        <p:spPr>
          <a:xfrm>
            <a:off x="1024128" y="898358"/>
            <a:ext cx="7285683" cy="2025132"/>
          </a:xfrm>
          <a:prstGeom prst="rect">
            <a:avLst/>
          </a:prstGeom>
        </p:spPr>
      </p:pic>
      <p:pic>
        <p:nvPicPr>
          <p:cNvPr id="4" name="Content Placeholder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0869" t="28647" r="31926" b="25192"/>
          <a:stretch/>
        </p:blipFill>
        <p:spPr>
          <a:xfrm>
            <a:off x="5678905" y="2695075"/>
            <a:ext cx="5967664" cy="41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53980"/>
            <a:ext cx="9720072" cy="945843"/>
          </a:xfrm>
        </p:spPr>
        <p:txBody>
          <a:bodyPr>
            <a:no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/>
              <a:t>Study on Practices and Policies in the Social Enterprise Sector in Europe </a:t>
            </a:r>
            <a:endParaRPr lang="en-US" sz="4000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8670" t="47204" r="12025" b="33717"/>
          <a:stretch/>
        </p:blipFill>
        <p:spPr>
          <a:xfrm>
            <a:off x="1493886" y="2133600"/>
            <a:ext cx="8780555" cy="158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040" t="30976" r="12271" b="43804"/>
          <a:stretch/>
        </p:blipFill>
        <p:spPr>
          <a:xfrm>
            <a:off x="1493886" y="3721768"/>
            <a:ext cx="883124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8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53980"/>
            <a:ext cx="9720072" cy="945843"/>
          </a:xfrm>
        </p:spPr>
        <p:txBody>
          <a:bodyPr>
            <a:no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/>
              <a:t>Study on Practices and Policies in the Social Enterprise Sector in Europe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012" t="25493" r="11409" b="12007"/>
          <a:stretch/>
        </p:blipFill>
        <p:spPr>
          <a:xfrm>
            <a:off x="1855752" y="1941094"/>
            <a:ext cx="8056823" cy="4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0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Agreed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hlinkClick r:id="rId2"/>
              </a:rPr>
              <a:t>A social enterprise is an organization that applies commercial strategies to maximize improvements in </a:t>
            </a:r>
            <a:r>
              <a:rPr lang="en-US" dirty="0" smtClean="0">
                <a:hlinkClick r:id="rId2"/>
              </a:rPr>
              <a:t>human </a:t>
            </a:r>
            <a:r>
              <a:rPr lang="en-US" dirty="0">
                <a:hlinkClick r:id="rId2"/>
              </a:rPr>
              <a:t>and environmental </a:t>
            </a:r>
            <a:r>
              <a:rPr lang="en-US" dirty="0" smtClean="0">
                <a:hlinkClick r:id="rId2"/>
              </a:rPr>
              <a:t>well-being</a:t>
            </a:r>
            <a:r>
              <a:rPr lang="en-US" dirty="0" smtClean="0"/>
              <a:t> </a:t>
            </a:r>
            <a:r>
              <a:rPr lang="en-US" dirty="0"/>
              <a:t>- this may include maximizing social impact rather than profits for external shareholders. Social enterprises can be structured as </a:t>
            </a:r>
            <a:r>
              <a:rPr lang="en-US" dirty="0" smtClean="0"/>
              <a:t>a for-profit</a:t>
            </a:r>
            <a:r>
              <a:rPr lang="en-US" dirty="0"/>
              <a:t> or non-profit, and may take the form (depending in which country the entity exists and the legal forms available) of a co-operative, mutual organization, a disregarded </a:t>
            </a:r>
            <a:r>
              <a:rPr lang="en-US" dirty="0" smtClean="0"/>
              <a:t>entity,</a:t>
            </a:r>
            <a:r>
              <a:rPr lang="en-US" baseline="30000" dirty="0"/>
              <a:t> </a:t>
            </a:r>
            <a:r>
              <a:rPr lang="en-US" dirty="0" smtClean="0"/>
              <a:t>a</a:t>
            </a:r>
            <a:r>
              <a:rPr lang="en-US" dirty="0"/>
              <a:t> social business, a benefit corporation, a community interest </a:t>
            </a:r>
            <a:r>
              <a:rPr lang="en-US" dirty="0" smtClean="0"/>
              <a:t>company (L3C),</a:t>
            </a:r>
            <a:r>
              <a:rPr lang="en-US" dirty="0"/>
              <a:t> or a charity organization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53980"/>
            <a:ext cx="9720072" cy="945843"/>
          </a:xfrm>
        </p:spPr>
        <p:txBody>
          <a:bodyPr>
            <a:no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/>
              <a:t>Study on Practices and Policies in the Social Enterprise Sector in Europe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83" t="18256" r="12025" b="34814"/>
          <a:stretch/>
        </p:blipFill>
        <p:spPr>
          <a:xfrm>
            <a:off x="1187462" y="2053388"/>
            <a:ext cx="9393403" cy="43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04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53980"/>
            <a:ext cx="9720072" cy="945843"/>
          </a:xfrm>
        </p:spPr>
        <p:txBody>
          <a:bodyPr>
            <a:noAutofit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/>
              <a:t>Study on Practices and Policies in the Social Enterprise Sector in Europe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670" t="18476" r="11655" b="22752"/>
          <a:stretch/>
        </p:blipFill>
        <p:spPr>
          <a:xfrm>
            <a:off x="1375049" y="1864433"/>
            <a:ext cx="9018230" cy="49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7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– key fact on social entrepreneurship</a:t>
            </a: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4245" t="30537" r="11902" b="15735"/>
          <a:stretch/>
        </p:blipFill>
        <p:spPr>
          <a:xfrm>
            <a:off x="491233" y="2084832"/>
            <a:ext cx="10785861" cy="44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3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USA – Framing a Theory Of Social Entrepreneurship: Building on two schools of practice and thought: </a:t>
            </a:r>
            <a:endParaRPr lang="en-US" sz="4000" dirty="0"/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373" t="30704" r="27709" b="22138"/>
          <a:stretch/>
        </p:blipFill>
        <p:spPr>
          <a:xfrm>
            <a:off x="2035703" y="1782351"/>
            <a:ext cx="7696921" cy="51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742" t="18797" r="29720" b="42210"/>
          <a:stretch/>
        </p:blipFill>
        <p:spPr>
          <a:xfrm>
            <a:off x="2023937" y="585216"/>
            <a:ext cx="9570493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286" t="17818" r="29040" b="13103"/>
          <a:stretch/>
        </p:blipFill>
        <p:spPr>
          <a:xfrm>
            <a:off x="2197768" y="585216"/>
            <a:ext cx="9320463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 - Social </a:t>
            </a:r>
            <a:r>
              <a:rPr lang="en-US" dirty="0"/>
              <a:t>Entrepreneurship and </a:t>
            </a:r>
            <a:r>
              <a:rPr lang="en-US" dirty="0" smtClean="0"/>
              <a:t>Broader Theories</a:t>
            </a:r>
            <a:r>
              <a:rPr lang="en-US" dirty="0"/>
              <a:t>: Shedding New Light on </a:t>
            </a:r>
            <a:r>
              <a:rPr lang="en-US" dirty="0" smtClean="0"/>
              <a:t>the ‘Bigger </a:t>
            </a:r>
            <a:r>
              <a:rPr lang="en-US" dirty="0"/>
              <a:t>Picture’</a:t>
            </a: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31505" t="12556" r="32493" b="19024"/>
          <a:stretch/>
        </p:blipFill>
        <p:spPr>
          <a:xfrm>
            <a:off x="3785937" y="1643068"/>
            <a:ext cx="6958262" cy="50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83" t="18037" r="32739" b="25603"/>
          <a:stretch/>
        </p:blipFill>
        <p:spPr>
          <a:xfrm>
            <a:off x="2518610" y="-24706"/>
            <a:ext cx="7283116" cy="5077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629" t="64967" r="32492" b="17927"/>
          <a:stretch/>
        </p:blipFill>
        <p:spPr>
          <a:xfrm>
            <a:off x="2550694" y="5053263"/>
            <a:ext cx="7283116" cy="18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usa</a:t>
            </a: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4122" t="12555" r="11901" b="30209"/>
          <a:stretch/>
        </p:blipFill>
        <p:spPr>
          <a:xfrm>
            <a:off x="1024128" y="1611911"/>
            <a:ext cx="10750793" cy="4676594"/>
          </a:xfrm>
          <a:prstGeom prst="rect">
            <a:avLst/>
          </a:prstGeom>
        </p:spPr>
      </p:pic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1989222" y="9299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Arial-BoldMT"/>
              </a:rPr>
              <a:t>Business Models of Social Enterprise: A Design Approach to Hybridity</a:t>
            </a:r>
            <a:r>
              <a:rPr lang="en-US" sz="1050" b="1" i="0" u="none" strike="noStrike" baseline="0" dirty="0" smtClean="0">
                <a:latin typeface="Arial-BoldMT"/>
              </a:rPr>
              <a:t>* PROF</a:t>
            </a:r>
            <a:r>
              <a:rPr lang="en-US" sz="1050" b="1" i="0" u="none" strike="noStrike" dirty="0" smtClean="0">
                <a:latin typeface="Arial-BoldMT"/>
              </a:rPr>
              <a:t> </a:t>
            </a:r>
            <a:r>
              <a:rPr lang="en-US" dirty="0"/>
              <a:t>Wolfgang </a:t>
            </a:r>
            <a:r>
              <a:rPr lang="en-US" dirty="0" err="1"/>
              <a:t>Grassl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6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80418"/>
            <a:ext cx="9720072" cy="1499616"/>
          </a:xfrm>
        </p:spPr>
        <p:txBody>
          <a:bodyPr/>
          <a:lstStyle/>
          <a:p>
            <a:r>
              <a:rPr lang="en-US" dirty="0" smtClean="0"/>
              <a:t>USA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93" t="13652" r="17203" b="13761"/>
          <a:stretch/>
        </p:blipFill>
        <p:spPr>
          <a:xfrm>
            <a:off x="1785406" y="1548062"/>
            <a:ext cx="8197516" cy="5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3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</TotalTime>
  <Words>113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Arial-BoldMT</vt:lpstr>
      <vt:lpstr>Tw Cen MT</vt:lpstr>
      <vt:lpstr>Tw Cen MT Condensed</vt:lpstr>
      <vt:lpstr>Wingdings 3</vt:lpstr>
      <vt:lpstr>Integral</vt:lpstr>
      <vt:lpstr>Different schools of Social Enterprises</vt:lpstr>
      <vt:lpstr>Agreed Definition</vt:lpstr>
      <vt:lpstr>USA – Framing a Theory Of Social Entrepreneurship: Building on two schools of practice and thought: </vt:lpstr>
      <vt:lpstr>USA</vt:lpstr>
      <vt:lpstr>USA</vt:lpstr>
      <vt:lpstr>USA - Social Entrepreneurship and Broader Theories: Shedding New Light on the ‘Bigger Picture’</vt:lpstr>
      <vt:lpstr>USA</vt:lpstr>
      <vt:lpstr>usa</vt:lpstr>
      <vt:lpstr>USA</vt:lpstr>
      <vt:lpstr>USA</vt:lpstr>
      <vt:lpstr>South Korea Social Enterprise Promotion Act</vt:lpstr>
      <vt:lpstr>Finland Social Enterprise Legislation</vt:lpstr>
      <vt:lpstr>Slovenia – Social Entrepreneurship Act</vt:lpstr>
      <vt:lpstr>Slovenia – Social Entrepreneurship Act</vt:lpstr>
      <vt:lpstr>Slovenia – Social Entrepreneurship Act</vt:lpstr>
      <vt:lpstr>Spain Social Economy Legislation </vt:lpstr>
      <vt:lpstr>Sweden - The Practice of Social Entrepreneurship: Theory and the Swedish Experience</vt:lpstr>
      <vt:lpstr>  Study on Practices and Policies in the Social Enterprise Sector in Europe </vt:lpstr>
      <vt:lpstr>  Study on Practices and Policies in the Social Enterprise Sector in Europe </vt:lpstr>
      <vt:lpstr>  Study on Practices and Policies in the Social Enterprise Sector in Europe </vt:lpstr>
      <vt:lpstr>  Study on Practices and Policies in the Social Enterprise Sector in Europe </vt:lpstr>
      <vt:lpstr>UK – key fact on social entrepreneurship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schools of Social Enterprises</dc:title>
  <dc:creator>Mahdi Talal</dc:creator>
  <cp:lastModifiedBy>Mahdi Talal</cp:lastModifiedBy>
  <cp:revision>11</cp:revision>
  <dcterms:created xsi:type="dcterms:W3CDTF">2015-10-04T03:56:47Z</dcterms:created>
  <dcterms:modified xsi:type="dcterms:W3CDTF">2015-10-04T05:33:24Z</dcterms:modified>
</cp:coreProperties>
</file>